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g" ContentType="image/jpeg"/>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2.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42.jp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8" r:id="rId3"/>
    <p:sldId id="295" r:id="rId4"/>
    <p:sldId id="296" r:id="rId5"/>
    <p:sldId id="298" r:id="rId6"/>
    <p:sldId id="299" r:id="rId7"/>
    <p:sldId id="359" r:id="rId8"/>
    <p:sldId id="360" r:id="rId9"/>
    <p:sldId id="306" r:id="rId10"/>
    <p:sldId id="353" r:id="rId11"/>
    <p:sldId id="354" r:id="rId12"/>
    <p:sldId id="356" r:id="rId13"/>
    <p:sldId id="358" r:id="rId14"/>
    <p:sldId id="307" r:id="rId15"/>
    <p:sldId id="308" r:id="rId16"/>
    <p:sldId id="309" r:id="rId17"/>
    <p:sldId id="310" r:id="rId18"/>
    <p:sldId id="311" r:id="rId19"/>
    <p:sldId id="312" r:id="rId20"/>
    <p:sldId id="313" r:id="rId21"/>
    <p:sldId id="314" r:id="rId22"/>
    <p:sldId id="315" r:id="rId23"/>
    <p:sldId id="361" r:id="rId24"/>
    <p:sldId id="362" r:id="rId25"/>
    <p:sldId id="363" r:id="rId26"/>
    <p:sldId id="364" r:id="rId27"/>
    <p:sldId id="365" r:id="rId28"/>
    <p:sldId id="300" r:id="rId29"/>
    <p:sldId id="301" r:id="rId30"/>
    <p:sldId id="302" r:id="rId31"/>
    <p:sldId id="305" r:id="rId32"/>
    <p:sldId id="303" r:id="rId33"/>
    <p:sldId id="304" r:id="rId34"/>
    <p:sldId id="366" r:id="rId35"/>
    <p:sldId id="367" r:id="rId36"/>
    <p:sldId id="368" r:id="rId37"/>
    <p:sldId id="370" r:id="rId38"/>
    <p:sldId id="369" r:id="rId39"/>
    <p:sldId id="371"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orbel" panose="020B0503020204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962" autoAdjust="0"/>
  </p:normalViewPr>
  <p:slideViewPr>
    <p:cSldViewPr snapToGrid="0">
      <p:cViewPr varScale="1">
        <p:scale>
          <a:sx n="58" d="100"/>
          <a:sy n="58" d="100"/>
        </p:scale>
        <p:origin x="964" y="48"/>
      </p:cViewPr>
      <p:guideLst/>
    </p:cSldViewPr>
  </p:slideViewPr>
  <p:notesTextViewPr>
    <p:cViewPr>
      <p:scale>
        <a:sx n="1" d="1"/>
        <a:sy n="1" d="1"/>
      </p:scale>
      <p:origin x="0" y="-238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IBM" TargetMode="External"/><Relationship Id="rId3" Type="http://schemas.openxmlformats.org/officeDocument/2006/relationships/hyperlink" Target="https://en.wikipedia.org/wiki/Cross-industry_standard_process_for_data_mining#cite_note-Shearer00-1" TargetMode="External"/><Relationship Id="rId7" Type="http://schemas.openxmlformats.org/officeDocument/2006/relationships/hyperlink" Target="https://en.wikipedia.org/wiki/Cross-industry_standard_process_for_data_mining#cite_note-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Analytics" TargetMode="External"/><Relationship Id="rId11" Type="http://schemas.openxmlformats.org/officeDocument/2006/relationships/hyperlink" Target="https://en.wikipedia.org/wiki/Cross-industry_standard_process_for_data_mining#cite_note-4" TargetMode="External"/><Relationship Id="rId5" Type="http://schemas.openxmlformats.org/officeDocument/2006/relationships/hyperlink" Target="https://en.wikipedia.org/wiki/Data_mining" TargetMode="External"/><Relationship Id="rId10" Type="http://schemas.openxmlformats.org/officeDocument/2006/relationships/hyperlink" Target="https://en.wikipedia.org/wiki/Cross-industry_standard_process_for_data_mining#cite_note-3" TargetMode="External"/><Relationship Id="rId4" Type="http://schemas.openxmlformats.org/officeDocument/2006/relationships/hyperlink" Target="https://en.wikipedia.org/wiki/Open_standard" TargetMode="External"/><Relationship Id="rId9" Type="http://schemas.openxmlformats.org/officeDocument/2006/relationships/hyperlink" Target="https://en.wikipedia.org/w/index.php?title=Analytics_Solutions_Unified_Method&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edureka.co/blog/hadoop-tutoria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edureka.co/blog/spark-tutoria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Bandes</a:t>
            </a:r>
            <a:r>
              <a:rPr lang="fr-FR" baseline="0" dirty="0"/>
              <a:t> dessinée ou dans les films science fiction : on conduit plut mais on discute et on partage et on prend du </a:t>
            </a:r>
            <a:r>
              <a:rPr lang="fr-FR" baseline="0" dirty="0" err="1"/>
              <a:t>cafe</a:t>
            </a:r>
            <a:endParaRPr lang="fr-FR"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Waymo</a:t>
            </a:r>
            <a:r>
              <a:rPr lang="en-US" sz="1200" kern="1200" dirty="0">
                <a:solidFill>
                  <a:schemeClr val="tx1"/>
                </a:solidFill>
                <a:effectLst/>
                <a:latin typeface="+mn-lt"/>
                <a:ea typeface="+mn-ea"/>
                <a:cs typeface="+mn-cs"/>
              </a:rPr>
              <a:t> is an autonomous car development company spun out of Google's parent company, Alphabet </a:t>
            </a:r>
            <a:r>
              <a:rPr lang="en-US" sz="1200" kern="1200" dirty="0" err="1">
                <a:solidFill>
                  <a:schemeClr val="tx1"/>
                </a:solidFill>
                <a:effectLst/>
                <a:latin typeface="+mn-lt"/>
                <a:ea typeface="+mn-ea"/>
                <a:cs typeface="+mn-cs"/>
              </a:rPr>
              <a:t>Inc</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december</a:t>
            </a:r>
            <a:r>
              <a:rPr lang="en-US" sz="1200" kern="1200" dirty="0">
                <a:solidFill>
                  <a:schemeClr val="tx1"/>
                </a:solidFill>
                <a:effectLst/>
                <a:latin typeface="+mn-lt"/>
                <a:ea typeface="+mn-ea"/>
                <a:cs typeface="+mn-cs"/>
              </a:rPr>
              <a:t> 2016. It then took over the self-driving car project which Google had begun in 2009.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Electric autonomous passenger </a:t>
            </a:r>
            <a:r>
              <a:rPr lang="en-US" sz="1200" i="1" dirty="0"/>
              <a:t>drone</a:t>
            </a:r>
            <a:r>
              <a:rPr lang="en-US" sz="1200" dirty="0"/>
              <a:t>: Boeing, Airbus, China</a:t>
            </a:r>
            <a:endParaRPr lang="en-US" sz="1200" b="1" kern="1200" dirty="0">
              <a:solidFill>
                <a:schemeClr val="tx2"/>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noProof="0" dirty="0"/>
              <a:t>The</a:t>
            </a:r>
            <a:r>
              <a:rPr lang="en-US" baseline="0" noProof="0" dirty="0"/>
              <a:t> 2017 version of their car called </a:t>
            </a:r>
            <a:r>
              <a:rPr lang="en-US" dirty="0"/>
              <a:t>the Pacifica minivan as shown in the figure and considered the most advanced self-driving car to date.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may ask why, well apparently, </a:t>
            </a:r>
            <a:r>
              <a:rPr lang="en-US" sz="1200" kern="1200" dirty="0">
                <a:solidFill>
                  <a:schemeClr val="tx1"/>
                </a:solidFill>
                <a:effectLst/>
                <a:latin typeface="+mn-lt"/>
                <a:ea typeface="+mn-ea"/>
                <a:cs typeface="+mn-cs"/>
              </a:rPr>
              <a:t>Google toke good care training those new prototypes, in fact they were trained over roughly 3 million miles of real-world driving using data gathered from their own sensors , and in the last year alone they’ve completed one billion miles of testing in simulation.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To reach what the Society of Automotive Engineers classify as Level 4 autonomy , they built all of their</a:t>
            </a:r>
            <a:r>
              <a:rPr lang="en-US" baseline="0" dirty="0"/>
              <a:t> </a:t>
            </a:r>
            <a:r>
              <a:rPr lang="en-US" dirty="0"/>
              <a:t>self-driving sensors from the ground up, which</a:t>
            </a:r>
            <a:r>
              <a:rPr lang="en-US" baseline="0" dirty="0"/>
              <a:t> not only made their prototype safer and reliable, but considerably cheaper, we’re talking about going from 75k to 7,5k per sensor only in LiDAR case. It still a high cost, but much better than before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EB3AE-8E34-4534-922B-E380FB565A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304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354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t>Cross-industry standard process for data mining</a:t>
            </a:r>
            <a:r>
              <a:rPr lang="en-US" dirty="0"/>
              <a:t>, known as </a:t>
            </a:r>
            <a:r>
              <a:rPr lang="en-US" b="1" dirty="0"/>
              <a:t>CRISP-DM</a:t>
            </a:r>
            <a:r>
              <a:rPr lang="en-US" dirty="0"/>
              <a:t>,</a:t>
            </a:r>
            <a:r>
              <a:rPr lang="en-US" baseline="30000" dirty="0">
                <a:hlinkClick r:id="rId3"/>
              </a:rPr>
              <a:t>[1]</a:t>
            </a:r>
            <a:r>
              <a:rPr lang="en-US" dirty="0"/>
              <a:t> is an </a:t>
            </a:r>
            <a:r>
              <a:rPr lang="en-US" dirty="0">
                <a:hlinkClick r:id="rId4" tooltip="Open standard"/>
              </a:rPr>
              <a:t>open standard</a:t>
            </a:r>
            <a:r>
              <a:rPr lang="en-US" dirty="0"/>
              <a:t> process model that describes common approaches used by </a:t>
            </a:r>
            <a:r>
              <a:rPr lang="en-US" dirty="0">
                <a:hlinkClick r:id="rId5" tooltip="Data mining"/>
              </a:rPr>
              <a:t>data mining</a:t>
            </a:r>
            <a:r>
              <a:rPr lang="en-US" dirty="0"/>
              <a:t> experts. It is the most widely-used </a:t>
            </a:r>
            <a:r>
              <a:rPr lang="en-US" dirty="0">
                <a:hlinkClick r:id="rId6" tooltip="Analytics"/>
              </a:rPr>
              <a:t>analytics</a:t>
            </a:r>
            <a:r>
              <a:rPr lang="en-US" dirty="0"/>
              <a:t> model.</a:t>
            </a:r>
            <a:r>
              <a:rPr lang="en-US" baseline="30000" dirty="0">
                <a:hlinkClick r:id="rId7"/>
              </a:rPr>
              <a:t>[2]</a:t>
            </a:r>
            <a:r>
              <a:rPr lang="en-US" dirty="0"/>
              <a:t> </a:t>
            </a:r>
          </a:p>
          <a:p>
            <a:r>
              <a:rPr lang="en-US" dirty="0"/>
              <a:t>In 2015, </a:t>
            </a:r>
            <a:r>
              <a:rPr lang="en-US" dirty="0">
                <a:hlinkClick r:id="rId8" tooltip="IBM"/>
              </a:rPr>
              <a:t>IBM</a:t>
            </a:r>
            <a:r>
              <a:rPr lang="en-US" dirty="0"/>
              <a:t> released a new methodology called </a:t>
            </a:r>
            <a:r>
              <a:rPr lang="en-US" i="1" dirty="0">
                <a:hlinkClick r:id="rId9" tooltip="Analytics Solutions Unified Method (page does not exist)"/>
              </a:rPr>
              <a:t>Analytics Solutions Unified Method</a:t>
            </a:r>
            <a:r>
              <a:rPr lang="en-US" i="1" dirty="0"/>
              <a:t> for Data Mining/Predictive Analytics</a:t>
            </a:r>
            <a:r>
              <a:rPr lang="en-US" baseline="30000" dirty="0">
                <a:hlinkClick r:id="rId10"/>
              </a:rPr>
              <a:t>[3]</a:t>
            </a:r>
            <a:r>
              <a:rPr lang="en-US" dirty="0"/>
              <a:t> </a:t>
            </a:r>
            <a:r>
              <a:rPr lang="en-US" baseline="30000" dirty="0">
                <a:hlinkClick r:id="rId11"/>
              </a:rPr>
              <a:t>[4]</a:t>
            </a:r>
            <a:r>
              <a:rPr lang="en-US" dirty="0"/>
              <a:t> (also known as ASUM-DM) which refines and extends CRISP-DM. </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977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4906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7168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098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383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82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135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724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27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2205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79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245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03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065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78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775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408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059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086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8817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831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5136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7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587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https://rapidminer.com/blog/data-prep-time-consuming-tedious/</a:t>
            </a: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26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b="1" dirty="0"/>
              <a:t>https://www.edureka.co/blog/how-to-become-a-data-scientist/</a:t>
            </a:r>
          </a:p>
          <a:p>
            <a:endParaRPr lang="fr-FR" b="1" dirty="0"/>
          </a:p>
          <a:p>
            <a:r>
              <a:rPr lang="fr-FR" b="1" dirty="0"/>
              <a:t>Fundamentals: </a:t>
            </a:r>
            <a:r>
              <a:rPr lang="fr-FR" dirty="0">
                <a:effectLst/>
              </a:rPr>
              <a:t>Matrices and </a:t>
            </a:r>
            <a:r>
              <a:rPr lang="fr-FR" dirty="0" err="1">
                <a:effectLst/>
              </a:rPr>
              <a:t>Linear</a:t>
            </a:r>
            <a:r>
              <a:rPr lang="fr-FR" dirty="0">
                <a:effectLst/>
              </a:rPr>
              <a:t> </a:t>
            </a:r>
            <a:r>
              <a:rPr lang="fr-FR" dirty="0" err="1">
                <a:effectLst/>
              </a:rPr>
              <a:t>Algebra</a:t>
            </a:r>
            <a:r>
              <a:rPr lang="fr-FR" dirty="0">
                <a:effectLst/>
              </a:rPr>
              <a:t> </a:t>
            </a:r>
            <a:r>
              <a:rPr lang="fr-FR" dirty="0" err="1">
                <a:effectLst/>
              </a:rPr>
              <a:t>Functions</a:t>
            </a:r>
            <a:r>
              <a:rPr lang="fr-FR" dirty="0">
                <a:effectLst/>
              </a:rPr>
              <a:t>, </a:t>
            </a:r>
            <a:r>
              <a:rPr lang="fr-FR" dirty="0" err="1">
                <a:effectLst/>
              </a:rPr>
              <a:t>Reporting</a:t>
            </a:r>
            <a:r>
              <a:rPr lang="fr-FR" dirty="0">
                <a:effectLst/>
              </a:rPr>
              <a:t> VS BI (Business Intelligence) VS Analytics</a:t>
            </a:r>
          </a:p>
          <a:p>
            <a:r>
              <a:rPr lang="fr-FR" b="1" dirty="0" err="1">
                <a:effectLst/>
              </a:rPr>
              <a:t>Statistics</a:t>
            </a:r>
            <a:r>
              <a:rPr lang="fr-FR" b="1" dirty="0">
                <a:effectLst/>
              </a:rPr>
              <a:t>: </a:t>
            </a:r>
            <a:r>
              <a:rPr lang="fr-FR" dirty="0">
                <a:effectLst/>
              </a:rPr>
              <a:t>Descriptive </a:t>
            </a:r>
            <a:r>
              <a:rPr lang="fr-FR" dirty="0" err="1">
                <a:effectLst/>
              </a:rPr>
              <a:t>Statistics</a:t>
            </a:r>
            <a:r>
              <a:rPr lang="fr-FR" dirty="0">
                <a:effectLst/>
              </a:rPr>
              <a:t> (</a:t>
            </a:r>
            <a:r>
              <a:rPr lang="fr-FR" dirty="0" err="1">
                <a:effectLst/>
              </a:rPr>
              <a:t>Mean</a:t>
            </a:r>
            <a:r>
              <a:rPr lang="fr-FR" dirty="0">
                <a:effectLst/>
              </a:rPr>
              <a:t>, </a:t>
            </a:r>
            <a:r>
              <a:rPr lang="fr-FR" dirty="0" err="1">
                <a:effectLst/>
              </a:rPr>
              <a:t>Median</a:t>
            </a:r>
            <a:r>
              <a:rPr lang="fr-FR" dirty="0">
                <a:effectLst/>
              </a:rPr>
              <a:t>, Range, Standard </a:t>
            </a:r>
            <a:r>
              <a:rPr lang="fr-FR" dirty="0" err="1">
                <a:effectLst/>
              </a:rPr>
              <a:t>Deviation</a:t>
            </a:r>
            <a:r>
              <a:rPr lang="fr-FR" dirty="0">
                <a:effectLst/>
              </a:rPr>
              <a:t>, Variance), </a:t>
            </a:r>
            <a:r>
              <a:rPr lang="fr-FR" dirty="0" err="1">
                <a:effectLst/>
              </a:rPr>
              <a:t>Exploratory</a:t>
            </a:r>
            <a:r>
              <a:rPr lang="fr-FR" dirty="0">
                <a:effectLst/>
              </a:rPr>
              <a:t> Data </a:t>
            </a:r>
            <a:r>
              <a:rPr lang="fr-FR" dirty="0" err="1">
                <a:effectLst/>
              </a:rPr>
              <a:t>Analysis</a:t>
            </a:r>
            <a:endParaRPr lang="fr-FR" dirty="0">
              <a:effectLst/>
            </a:endParaRPr>
          </a:p>
          <a:p>
            <a:r>
              <a:rPr lang="fr-FR" dirty="0">
                <a:effectLst/>
              </a:rPr>
              <a:t>Percentiles and </a:t>
            </a:r>
            <a:r>
              <a:rPr lang="fr-FR" dirty="0" err="1">
                <a:effectLst/>
              </a:rPr>
              <a:t>Outliers</a:t>
            </a:r>
            <a:r>
              <a:rPr lang="fr-FR" dirty="0">
                <a:effectLst/>
              </a:rPr>
              <a:t>, </a:t>
            </a:r>
            <a:r>
              <a:rPr lang="fr-FR" dirty="0" err="1">
                <a:effectLst/>
              </a:rPr>
              <a:t>Probability</a:t>
            </a:r>
            <a:r>
              <a:rPr lang="fr-FR" dirty="0">
                <a:effectLst/>
              </a:rPr>
              <a:t> Theory, Bayes </a:t>
            </a:r>
            <a:r>
              <a:rPr lang="fr-FR" dirty="0" err="1">
                <a:effectLst/>
              </a:rPr>
              <a:t>Theorem</a:t>
            </a:r>
            <a:r>
              <a:rPr lang="fr-FR" dirty="0">
                <a:effectLst/>
              </a:rPr>
              <a:t>, </a:t>
            </a:r>
            <a:r>
              <a:rPr lang="fr-FR" dirty="0" err="1">
                <a:effectLst/>
              </a:rPr>
              <a:t>Random</a:t>
            </a:r>
            <a:r>
              <a:rPr lang="fr-FR" dirty="0">
                <a:effectLst/>
              </a:rPr>
              <a:t> Variables, Cumulative Distribution </a:t>
            </a:r>
            <a:r>
              <a:rPr lang="fr-FR" dirty="0" err="1">
                <a:effectLst/>
              </a:rPr>
              <a:t>function</a:t>
            </a:r>
            <a:r>
              <a:rPr lang="fr-FR" dirty="0">
                <a:effectLst/>
              </a:rPr>
              <a:t> (CDF), </a:t>
            </a:r>
            <a:r>
              <a:rPr lang="fr-FR" dirty="0" err="1">
                <a:effectLst/>
              </a:rPr>
              <a:t>Skewness</a:t>
            </a:r>
            <a:endParaRPr lang="fr-FR" dirty="0">
              <a:effectLst/>
            </a:endParaRPr>
          </a:p>
          <a:p>
            <a:r>
              <a:rPr lang="fr-FR" dirty="0" err="1">
                <a:effectLst/>
              </a:rPr>
              <a:t>Other</a:t>
            </a:r>
            <a:r>
              <a:rPr lang="fr-FR" dirty="0">
                <a:effectLst/>
              </a:rPr>
              <a:t> </a:t>
            </a:r>
            <a:r>
              <a:rPr lang="fr-FR" dirty="0" err="1">
                <a:effectLst/>
              </a:rPr>
              <a:t>Statistics</a:t>
            </a:r>
            <a:r>
              <a:rPr lang="fr-FR" dirty="0">
                <a:effectLst/>
              </a:rPr>
              <a:t> </a:t>
            </a:r>
            <a:r>
              <a:rPr lang="fr-FR" dirty="0" err="1">
                <a:effectLst/>
              </a:rPr>
              <a:t>fundamentals</a:t>
            </a:r>
            <a:endParaRPr lang="fr-FR" dirty="0">
              <a:effectLst/>
            </a:endParaRPr>
          </a:p>
          <a:p>
            <a:r>
              <a:rPr lang="fr-FR" b="1" dirty="0" err="1">
                <a:effectLst/>
              </a:rPr>
              <a:t>Programming</a:t>
            </a:r>
            <a:r>
              <a:rPr lang="fr-FR" b="1" dirty="0">
                <a:effectLst/>
              </a:rPr>
              <a:t>:</a:t>
            </a:r>
          </a:p>
          <a:p>
            <a:r>
              <a:rPr lang="fr-FR" b="1" dirty="0">
                <a:effectLst/>
              </a:rPr>
              <a:t>Machine Learning and Advanced Machine Learning (</a:t>
            </a:r>
            <a:r>
              <a:rPr lang="fr-FR" b="1" dirty="0" err="1">
                <a:effectLst/>
              </a:rPr>
              <a:t>Deep</a:t>
            </a:r>
            <a:r>
              <a:rPr lang="fr-FR" b="1" dirty="0">
                <a:effectLst/>
              </a:rPr>
              <a:t> Learning):</a:t>
            </a:r>
          </a:p>
          <a:p>
            <a:r>
              <a:rPr lang="fr-FR" b="1" dirty="0">
                <a:effectLst/>
              </a:rPr>
              <a:t>Data </a:t>
            </a:r>
            <a:r>
              <a:rPr lang="fr-FR" b="1" dirty="0" err="1">
                <a:effectLst/>
              </a:rPr>
              <a:t>Visualization</a:t>
            </a:r>
            <a:r>
              <a:rPr lang="fr-FR" b="1" dirty="0">
                <a:effectLst/>
              </a:rPr>
              <a:t>: </a:t>
            </a:r>
            <a:r>
              <a:rPr lang="fr-FR" b="1" dirty="0" err="1">
                <a:effectLst/>
              </a:rPr>
              <a:t>kibana</a:t>
            </a:r>
            <a:endParaRPr lang="fr-FR" b="1"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dirty="0">
                <a:effectLst/>
              </a:rPr>
              <a:t>Big Data: </a:t>
            </a:r>
            <a:r>
              <a:rPr lang="fr-FR" b="1" dirty="0" err="1">
                <a:effectLst/>
              </a:rPr>
              <a:t>spark</a:t>
            </a:r>
            <a:endParaRPr lang="fr-FR" b="1" dirty="0">
              <a:effectLst/>
            </a:endParaRPr>
          </a:p>
          <a:p>
            <a:r>
              <a:rPr lang="en-US" b="1" dirty="0">
                <a:effectLst/>
              </a:rPr>
              <a:t>Data Ingestion: </a:t>
            </a:r>
            <a:r>
              <a:rPr lang="en-US" dirty="0">
                <a:effectLst/>
              </a:rPr>
              <a:t>The process of importing , transferring , loading and processing data for later use or storage in a database is called Data Ingestion. This involves loading data from a variety of sources. Apache Flume, Apache Sqoop</a:t>
            </a:r>
          </a:p>
          <a:p>
            <a:r>
              <a:rPr lang="en-US" b="1" dirty="0">
                <a:effectLst/>
              </a:rPr>
              <a:t>Data Munging:</a:t>
            </a:r>
          </a:p>
          <a:p>
            <a:r>
              <a:rPr lang="en-US" dirty="0">
                <a:effectLst/>
              </a:rPr>
              <a:t>If you have ever performed data analysis, you might have come across feature selection before you apply your Analytical model to the data.</a:t>
            </a:r>
          </a:p>
          <a:p>
            <a:r>
              <a:rPr lang="en-US" dirty="0">
                <a:effectLst/>
              </a:rPr>
              <a:t>So, in general, all the activity that you do on the raw data to make it “clean” enough to input to your analytical algorithm is data munging.</a:t>
            </a:r>
          </a:p>
          <a:p>
            <a:r>
              <a:rPr lang="en-US" dirty="0">
                <a:effectLst/>
              </a:rPr>
              <a:t>You can use ‘R’ and ‘Python’ packages for that.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1" dirty="0">
              <a:effectLst/>
            </a:endParaRPr>
          </a:p>
          <a:p>
            <a:endParaRPr lang="fr-FR" b="1" dirty="0">
              <a:effectLst/>
            </a:endParaRPr>
          </a:p>
          <a:p>
            <a:r>
              <a:rPr lang="en-US" b="1" dirty="0">
                <a:effectLst/>
              </a:rPr>
              <a:t>Tool Box: </a:t>
            </a:r>
            <a:r>
              <a:rPr lang="en-US" dirty="0">
                <a:effectLst/>
              </a:rPr>
              <a:t>You might find this section pretty redundant, but I think it is very </a:t>
            </a:r>
            <a:r>
              <a:rPr lang="en-US" dirty="0" err="1">
                <a:effectLst/>
              </a:rPr>
              <a:t>very</a:t>
            </a:r>
            <a:r>
              <a:rPr lang="en-US" dirty="0">
                <a:effectLst/>
              </a:rPr>
              <a:t> important to have good knowledge on certain tools like:</a:t>
            </a:r>
          </a:p>
          <a:p>
            <a:r>
              <a:rPr lang="en-US" dirty="0">
                <a:effectLst/>
              </a:rPr>
              <a:t>MS Excel Python or R, </a:t>
            </a:r>
            <a:r>
              <a:rPr lang="en-US" dirty="0">
                <a:effectLst/>
                <a:hlinkClick r:id="rId3"/>
              </a:rPr>
              <a:t>Hadoop</a:t>
            </a:r>
            <a:endParaRPr lang="en-US" dirty="0">
              <a:effectLst/>
            </a:endParaRPr>
          </a:p>
          <a:p>
            <a:r>
              <a:rPr lang="en-US" dirty="0">
                <a:effectLst/>
                <a:hlinkClick r:id="rId4"/>
              </a:rPr>
              <a:t>Spark</a:t>
            </a:r>
            <a:r>
              <a:rPr lang="en-US" dirty="0">
                <a:effectLst/>
              </a:rPr>
              <a:t>, Tableau</a:t>
            </a:r>
          </a:p>
          <a:p>
            <a:r>
              <a:rPr lang="en-US" b="1" dirty="0">
                <a:effectLst/>
              </a:rPr>
              <a:t>Data-Driven Problem Solving:</a:t>
            </a:r>
          </a:p>
          <a:p>
            <a:r>
              <a:rPr lang="en-US" dirty="0">
                <a:effectLst/>
              </a:rPr>
              <a:t>All the things we have discussed so far, includes tools and technologies that you can learn. But, Data-Driven problem solving approach is something that you need to develop. It will only come with experience.</a:t>
            </a:r>
          </a:p>
          <a:p>
            <a:r>
              <a:rPr lang="en-US">
                <a:effectLst/>
              </a:rPr>
              <a:t>A Data Scientist needs to know how</a:t>
            </a:r>
          </a:p>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0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74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7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64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697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1513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150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6"/>
        <p:cNvGrpSpPr/>
        <p:nvPr/>
      </p:nvGrpSpPr>
      <p:grpSpPr>
        <a:xfrm>
          <a:off x="0" y="0"/>
          <a:ext cx="0" cy="0"/>
          <a:chOff x="0" y="0"/>
          <a:chExt cx="0" cy="0"/>
        </a:xfrm>
      </p:grpSpPr>
      <p:sp>
        <p:nvSpPr>
          <p:cNvPr id="17" name="Google Shape;17;p2"/>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lvl1pPr lvl="0" algn="ctr">
              <a:lnSpc>
                <a:spcPct val="85000"/>
              </a:lnSpc>
              <a:spcBef>
                <a:spcPts val="0"/>
              </a:spcBef>
              <a:spcAft>
                <a:spcPts val="0"/>
              </a:spcAft>
              <a:buClr>
                <a:schemeClr val="dk1"/>
              </a:buClr>
              <a:buSzPts val="7200"/>
              <a:buFont typeface="Corbel"/>
              <a:buNone/>
              <a:defRPr sz="72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400"/>
              </a:spcBef>
              <a:spcAft>
                <a:spcPts val="0"/>
              </a:spcAft>
              <a:buSzPts val="1760"/>
              <a:buNone/>
              <a:defRPr sz="2200">
                <a:solidFill>
                  <a:schemeClr val="dk1"/>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a:endParaRPr/>
          </a:p>
        </p:txBody>
      </p:sp>
      <p:sp>
        <p:nvSpPr>
          <p:cNvPr id="20" name="Google Shape;20;p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1"/>
                </a:solidFill>
                <a:latin typeface="Corbel"/>
                <a:ea typeface="Corbel"/>
                <a:cs typeface="Corbel"/>
                <a:sym typeface="Corbel"/>
              </a:defRPr>
            </a:lvl1pPr>
            <a:lvl2pPr marL="0" lvl="1" indent="0" algn="r">
              <a:spcBef>
                <a:spcPts val="0"/>
              </a:spcBef>
              <a:buNone/>
              <a:defRPr sz="1200" b="0" i="0" u="none" strike="noStrike" cap="none">
                <a:solidFill>
                  <a:schemeClr val="dk1"/>
                </a:solidFill>
                <a:latin typeface="Corbel"/>
                <a:ea typeface="Corbel"/>
                <a:cs typeface="Corbel"/>
                <a:sym typeface="Corbel"/>
              </a:defRPr>
            </a:lvl2pPr>
            <a:lvl3pPr marL="0" lvl="2" indent="0" algn="r">
              <a:spcBef>
                <a:spcPts val="0"/>
              </a:spcBef>
              <a:buNone/>
              <a:defRPr sz="1200" b="0" i="0" u="none" strike="noStrike" cap="none">
                <a:solidFill>
                  <a:schemeClr val="dk1"/>
                </a:solidFill>
                <a:latin typeface="Corbel"/>
                <a:ea typeface="Corbel"/>
                <a:cs typeface="Corbel"/>
                <a:sym typeface="Corbel"/>
              </a:defRPr>
            </a:lvl3pPr>
            <a:lvl4pPr marL="0" lvl="3" indent="0" algn="r">
              <a:spcBef>
                <a:spcPts val="0"/>
              </a:spcBef>
              <a:buNone/>
              <a:defRPr sz="1200" b="0" i="0" u="none" strike="noStrike" cap="none">
                <a:solidFill>
                  <a:schemeClr val="dk1"/>
                </a:solidFill>
                <a:latin typeface="Corbel"/>
                <a:ea typeface="Corbel"/>
                <a:cs typeface="Corbel"/>
                <a:sym typeface="Corbel"/>
              </a:defRPr>
            </a:lvl4pPr>
            <a:lvl5pPr marL="0" lvl="4" indent="0" algn="r">
              <a:spcBef>
                <a:spcPts val="0"/>
              </a:spcBef>
              <a:buNone/>
              <a:defRPr sz="1200" b="0" i="0" u="none" strike="noStrike" cap="none">
                <a:solidFill>
                  <a:schemeClr val="dk1"/>
                </a:solidFill>
                <a:latin typeface="Corbel"/>
                <a:ea typeface="Corbel"/>
                <a:cs typeface="Corbel"/>
                <a:sym typeface="Corbel"/>
              </a:defRPr>
            </a:lvl5pPr>
            <a:lvl6pPr marL="0" lvl="5" indent="0" algn="r">
              <a:spcBef>
                <a:spcPts val="0"/>
              </a:spcBef>
              <a:buNone/>
              <a:defRPr sz="1200" b="0" i="0" u="none" strike="noStrike" cap="none">
                <a:solidFill>
                  <a:schemeClr val="dk1"/>
                </a:solidFill>
                <a:latin typeface="Corbel"/>
                <a:ea typeface="Corbel"/>
                <a:cs typeface="Corbel"/>
                <a:sym typeface="Corbel"/>
              </a:defRPr>
            </a:lvl6pPr>
            <a:lvl7pPr marL="0" lvl="6" indent="0" algn="r">
              <a:spcBef>
                <a:spcPts val="0"/>
              </a:spcBef>
              <a:buNone/>
              <a:defRPr sz="1200" b="0" i="0" u="none" strike="noStrike" cap="none">
                <a:solidFill>
                  <a:schemeClr val="dk1"/>
                </a:solidFill>
                <a:latin typeface="Corbel"/>
                <a:ea typeface="Corbel"/>
                <a:cs typeface="Corbel"/>
                <a:sym typeface="Corbel"/>
              </a:defRPr>
            </a:lvl7pPr>
            <a:lvl8pPr marL="0" lvl="7" indent="0" algn="r">
              <a:spcBef>
                <a:spcPts val="0"/>
              </a:spcBef>
              <a:buNone/>
              <a:defRPr sz="1200" b="0" i="0" u="none" strike="noStrike" cap="none">
                <a:solidFill>
                  <a:schemeClr val="dk1"/>
                </a:solidFill>
                <a:latin typeface="Corbel"/>
                <a:ea typeface="Corbel"/>
                <a:cs typeface="Corbel"/>
                <a:sym typeface="Corbel"/>
              </a:defRPr>
            </a:lvl8pPr>
            <a:lvl9pPr marL="0" lvl="8" indent="0" algn="r">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cxnSp>
        <p:nvCxnSpPr>
          <p:cNvPr id="23" name="Google Shape;23;p2"/>
          <p:cNvCxnSpPr/>
          <p:nvPr/>
        </p:nvCxnSpPr>
        <p:spPr>
          <a:xfrm>
            <a:off x="1978661" y="3733800"/>
            <a:ext cx="8229601" cy="0"/>
          </a:xfrm>
          <a:prstGeom prst="straightConnector1">
            <a:avLst/>
          </a:prstGeom>
          <a:noFill/>
          <a:ln w="10000" cap="flat" cmpd="sng">
            <a:solidFill>
              <a:schemeClr val="dk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rot="5400000">
            <a:off x="7181851" y="2305050"/>
            <a:ext cx="5410200" cy="2324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152651" y="-247650"/>
            <a:ext cx="5410200" cy="7429500"/>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85" name="Google Shape;85;p12"/>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cxnSp>
        <p:nvCxnSpPr>
          <p:cNvPr id="15" name="Straight Connector 14"/>
          <p:cNvCxnSpPr/>
          <p:nvPr userDrawn="1"/>
        </p:nvCxnSpPr>
        <p:spPr>
          <a:xfrm>
            <a:off x="838200" y="6268542"/>
            <a:ext cx="1051560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160337"/>
            <a:ext cx="9578280" cy="1325563"/>
          </a:xfrm>
          <a:prstGeom prst="rect">
            <a:avLst/>
          </a:prstGeom>
        </p:spPr>
        <p:txBody>
          <a:bodyPr lIns="0"/>
          <a:lstStyle>
            <a:lvl1pPr>
              <a:defRPr b="1">
                <a:solidFill>
                  <a:schemeClr val="tx2"/>
                </a:solidFill>
                <a:latin typeface="+mn-lt"/>
              </a:defRPr>
            </a:lvl1pPr>
          </a:lstStyle>
          <a:p>
            <a:r>
              <a:rPr lang="en-US"/>
              <a:t>Click to edit Master title style</a:t>
            </a:r>
          </a:p>
        </p:txBody>
      </p:sp>
      <p:sp>
        <p:nvSpPr>
          <p:cNvPr id="4" name="Date Placeholder 3"/>
          <p:cNvSpPr>
            <a:spLocks noGrp="1"/>
          </p:cNvSpPr>
          <p:nvPr>
            <p:ph type="dt" sz="half" idx="10"/>
          </p:nvPr>
        </p:nvSpPr>
        <p:spPr>
          <a:xfrm>
            <a:off x="838200" y="6356350"/>
            <a:ext cx="1297360" cy="365125"/>
          </a:xfrm>
          <a:prstGeom prst="rect">
            <a:avLst/>
          </a:prstGeom>
        </p:spPr>
        <p:txBody>
          <a:bodyPr lIns="0" rIns="0"/>
          <a:lstStyle>
            <a:lvl1pPr>
              <a:defRPr>
                <a:solidFill>
                  <a:schemeClr val="bg2">
                    <a:lumMod val="75000"/>
                  </a:schemeClr>
                </a:solidFill>
              </a:defRPr>
            </a:lvl1pPr>
          </a:lstStyle>
          <a:p>
            <a:r>
              <a:rPr lang="en-US"/>
              <a:t>Your Date Here</a:t>
            </a:r>
          </a:p>
        </p:txBody>
      </p:sp>
      <p:sp>
        <p:nvSpPr>
          <p:cNvPr id="5" name="Footer Placeholder 4"/>
          <p:cNvSpPr>
            <a:spLocks noGrp="1"/>
          </p:cNvSpPr>
          <p:nvPr>
            <p:ph type="ftr" sz="quarter" idx="11"/>
          </p:nvPr>
        </p:nvSpPr>
        <p:spPr>
          <a:xfrm>
            <a:off x="2638638" y="6356350"/>
            <a:ext cx="6914724" cy="365125"/>
          </a:xfrm>
          <a:prstGeom prst="rect">
            <a:avLst/>
          </a:prstGeom>
        </p:spPr>
        <p:txBody>
          <a:bodyPr rIns="365760"/>
          <a:lstStyle>
            <a:lvl1pPr algn="ctr">
              <a:defRPr>
                <a:solidFill>
                  <a:schemeClr val="bg2">
                    <a:lumMod val="75000"/>
                  </a:schemeClr>
                </a:solidFill>
              </a:defRPr>
            </a:lvl1pPr>
          </a:lstStyle>
          <a:p>
            <a:r>
              <a:rPr lang="en-US"/>
              <a:t>Your Footer Here</a:t>
            </a:r>
          </a:p>
        </p:txBody>
      </p:sp>
      <p:sp>
        <p:nvSpPr>
          <p:cNvPr id="6" name="Slide Number Placeholder 5"/>
          <p:cNvSpPr>
            <a:spLocks noGrp="1"/>
          </p:cNvSpPr>
          <p:nvPr>
            <p:ph type="sldNum" sz="quarter" idx="12"/>
          </p:nvPr>
        </p:nvSpPr>
        <p:spPr>
          <a:xfrm>
            <a:off x="10488488" y="6356350"/>
            <a:ext cx="865312" cy="365125"/>
          </a:xfrm>
          <a:prstGeom prst="rect">
            <a:avLst/>
          </a:prstGeom>
        </p:spPr>
        <p:txBody>
          <a:bodyPr vert="horz" lIns="0" tIns="45720" rIns="0" bIns="45720" rtlCol="0" anchor="ctr"/>
          <a:lstStyle>
            <a:lvl1pPr>
              <a:defRPr lang="en-US" smtClean="0">
                <a:solidFill>
                  <a:schemeClr val="accent2"/>
                </a:solidFill>
              </a:defRPr>
            </a:lvl1pPr>
          </a:lstStyle>
          <a:p>
            <a:fld id="{FC1CF07D-8B3F-4D32-B059-0039CEA46DB1}" type="slidenum">
              <a:rPr lang="en-US" smtClean="0"/>
              <a:pPr/>
              <a:t>‹N°›</a:t>
            </a:fld>
            <a:endParaRPr lang="en-US"/>
          </a:p>
        </p:txBody>
      </p:sp>
      <p:cxnSp>
        <p:nvCxnSpPr>
          <p:cNvPr id="13" name="Straight Connector 12"/>
          <p:cNvCxnSpPr>
            <a:cxnSpLocks/>
          </p:cNvCxnSpPr>
          <p:nvPr userDrawn="1"/>
        </p:nvCxnSpPr>
        <p:spPr>
          <a:xfrm>
            <a:off x="10374766" y="6356350"/>
            <a:ext cx="0" cy="365125"/>
          </a:xfrm>
          <a:prstGeom prst="line">
            <a:avLst/>
          </a:prstGeom>
          <a:ln>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p:cNvSpPr>
            <a:spLocks noGrp="1"/>
          </p:cNvSpPr>
          <p:nvPr>
            <p:ph sz="half" idx="1"/>
          </p:nvPr>
        </p:nvSpPr>
        <p:spPr>
          <a:xfrm>
            <a:off x="838200"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312024" y="1825625"/>
            <a:ext cx="5041776" cy="4351338"/>
          </a:xfrm>
          <a:prstGeom prst="rect">
            <a:avLst/>
          </a:prstGeom>
        </p:spPr>
        <p:txBody>
          <a:bodyPr vert="horz" lIns="0" tIns="45720" rIns="91440" bIns="45720" rtlCol="0">
            <a:normAutofit/>
          </a:bodyPr>
          <a:lstStyle>
            <a:lvl1pPr>
              <a:spcAft>
                <a:spcPts val="1800"/>
              </a:spcAft>
              <a:defRPr lang="en-US" sz="3200">
                <a:solidFill>
                  <a:schemeClr val="accent3"/>
                </a:solidFill>
                <a:latin typeface="+mj-lt"/>
              </a:defRPr>
            </a:lvl1pPr>
            <a:lvl2pPr>
              <a:spcAft>
                <a:spcPts val="1800"/>
              </a:spcAft>
              <a:defRPr lang="en-US" sz="2800">
                <a:solidFill>
                  <a:schemeClr val="accent3"/>
                </a:solidFill>
                <a:latin typeface="+mj-lt"/>
              </a:defRPr>
            </a:lvl2pPr>
            <a:lvl3pPr>
              <a:spcAft>
                <a:spcPts val="1800"/>
              </a:spcAft>
              <a:defRPr lang="en-US" sz="2400">
                <a:solidFill>
                  <a:schemeClr val="accent3"/>
                </a:solidFill>
                <a:latin typeface="+mj-lt"/>
              </a:defRPr>
            </a:lvl3pPr>
            <a:lvl4pPr>
              <a:spcAft>
                <a:spcPts val="1800"/>
              </a:spcAft>
              <a:defRPr lang="en-US" sz="2000">
                <a:solidFill>
                  <a:schemeClr val="accent3"/>
                </a:solidFill>
                <a:latin typeface="+mj-lt"/>
              </a:defRPr>
            </a:lvl4pPr>
            <a:lvl5pPr>
              <a:spcAft>
                <a:spcPts val="1800"/>
              </a:spcAft>
              <a:defRPr lang="en-US" sz="2000">
                <a:solidFill>
                  <a:schemeClr val="accent3"/>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43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a:lvl1pPr>
            <a:lvl2pPr marL="914400" lvl="1" indent="-330200" algn="l">
              <a:lnSpc>
                <a:spcPct val="100000"/>
              </a:lnSpc>
              <a:spcBef>
                <a:spcPts val="600"/>
              </a:spcBef>
              <a:spcAft>
                <a:spcPts val="0"/>
              </a:spcAft>
              <a:buSzPts val="1600"/>
              <a:buChar char="•"/>
              <a:defRPr/>
            </a:lvl2pPr>
            <a:lvl3pPr marL="1371600" lvl="2" indent="-320039" algn="l">
              <a:lnSpc>
                <a:spcPct val="100000"/>
              </a:lnSpc>
              <a:spcBef>
                <a:spcPts val="600"/>
              </a:spcBef>
              <a:spcAft>
                <a:spcPts val="0"/>
              </a:spcAft>
              <a:buSzPts val="1440"/>
              <a:buChar char="•"/>
              <a:defRPr/>
            </a:lvl3pPr>
            <a:lvl4pPr marL="1828800" lvl="3" indent="-309880" algn="l">
              <a:lnSpc>
                <a:spcPct val="100000"/>
              </a:lnSpc>
              <a:spcBef>
                <a:spcPts val="600"/>
              </a:spcBef>
              <a:spcAft>
                <a:spcPts val="0"/>
              </a:spcAft>
              <a:buSzPts val="1280"/>
              <a:buChar char="•"/>
              <a:defRPr/>
            </a:lvl4pPr>
            <a:lvl5pPr marL="2286000" lvl="4" indent="-309879" algn="l">
              <a:lnSpc>
                <a:spcPct val="100000"/>
              </a:lnSpc>
              <a:spcBef>
                <a:spcPts val="600"/>
              </a:spcBef>
              <a:spcAft>
                <a:spcPts val="0"/>
              </a:spcAft>
              <a:buSzPts val="1280"/>
              <a:buChar char="•"/>
              <a:defRPr/>
            </a:lvl5pPr>
            <a:lvl6pPr marL="2743200" lvl="5" indent="-320039" algn="l">
              <a:lnSpc>
                <a:spcPct val="90000"/>
              </a:lnSpc>
              <a:spcBef>
                <a:spcPts val="6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34" name="Google Shape;34;p4"/>
          <p:cNvSpPr txBox="1">
            <a:spLocks noGrp="1"/>
          </p:cNvSpPr>
          <p:nvPr>
            <p:ph type="dt" idx="10"/>
          </p:nvPr>
        </p:nvSpPr>
        <p:spPr>
          <a:xfrm>
            <a:off x="55940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328071" y="282048"/>
            <a:ext cx="11477243"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50629" y="1729847"/>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0" name="Google Shape;40;p5"/>
          <p:cNvSpPr txBox="1">
            <a:spLocks noGrp="1"/>
          </p:cNvSpPr>
          <p:nvPr>
            <p:ph type="body" idx="2"/>
          </p:nvPr>
        </p:nvSpPr>
        <p:spPr>
          <a:xfrm>
            <a:off x="5875241" y="1729848"/>
            <a:ext cx="5526079" cy="402336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1" name="Google Shape;41;p5"/>
          <p:cNvSpPr txBox="1">
            <a:spLocks noGrp="1"/>
          </p:cNvSpPr>
          <p:nvPr>
            <p:ph type="dt" idx="10"/>
          </p:nvPr>
        </p:nvSpPr>
        <p:spPr>
          <a:xfrm>
            <a:off x="328071" y="6224477"/>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sldNum" idx="12"/>
          </p:nvPr>
        </p:nvSpPr>
        <p:spPr>
          <a:xfrm>
            <a:off x="10099097"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1143000" y="2001511"/>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7" name="Google Shape;47;p6"/>
          <p:cNvSpPr txBox="1">
            <a:spLocks noGrp="1"/>
          </p:cNvSpPr>
          <p:nvPr>
            <p:ph type="body" idx="2"/>
          </p:nvPr>
        </p:nvSpPr>
        <p:spPr>
          <a:xfrm>
            <a:off x="1143000" y="2721483"/>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48" name="Google Shape;48;p6"/>
          <p:cNvSpPr txBox="1">
            <a:spLocks noGrp="1"/>
          </p:cNvSpPr>
          <p:nvPr>
            <p:ph type="body" idx="3"/>
          </p:nvPr>
        </p:nvSpPr>
        <p:spPr>
          <a:xfrm>
            <a:off x="6269173" y="1999032"/>
            <a:ext cx="4754880" cy="777240"/>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1920"/>
              <a:buNone/>
              <a:defRPr sz="2400" b="1"/>
            </a:lvl1pPr>
            <a:lvl2pPr marL="914400" lvl="1" indent="-228600" algn="l">
              <a:lnSpc>
                <a:spcPct val="90000"/>
              </a:lnSpc>
              <a:spcBef>
                <a:spcPts val="200"/>
              </a:spcBef>
              <a:spcAft>
                <a:spcPts val="0"/>
              </a:spcAft>
              <a:buSzPts val="1600"/>
              <a:buNone/>
              <a:defRPr sz="2000" b="1"/>
            </a:lvl2pPr>
            <a:lvl3pPr marL="1371600" lvl="2" indent="-228600" algn="l">
              <a:lnSpc>
                <a:spcPct val="90000"/>
              </a:lnSpc>
              <a:spcBef>
                <a:spcPts val="400"/>
              </a:spcBef>
              <a:spcAft>
                <a:spcPts val="0"/>
              </a:spcAft>
              <a:buSzPts val="1440"/>
              <a:buNone/>
              <a:defRPr sz="1800" b="1"/>
            </a:lvl3pPr>
            <a:lvl4pPr marL="1828800" lvl="3" indent="-228600" algn="l">
              <a:lnSpc>
                <a:spcPct val="90000"/>
              </a:lnSpc>
              <a:spcBef>
                <a:spcPts val="400"/>
              </a:spcBef>
              <a:spcAft>
                <a:spcPts val="0"/>
              </a:spcAft>
              <a:buSzPts val="1280"/>
              <a:buNone/>
              <a:defRPr sz="1600" b="1"/>
            </a:lvl4pPr>
            <a:lvl5pPr marL="2286000" lvl="4" indent="-228600" algn="l">
              <a:lnSpc>
                <a:spcPct val="90000"/>
              </a:lnSpc>
              <a:spcBef>
                <a:spcPts val="400"/>
              </a:spcBef>
              <a:spcAft>
                <a:spcPts val="0"/>
              </a:spcAft>
              <a:buSzPts val="1280"/>
              <a:buNone/>
              <a:defRPr sz="1600" b="1"/>
            </a:lvl5pPr>
            <a:lvl6pPr marL="2743200" lvl="5" indent="-228600" algn="l">
              <a:lnSpc>
                <a:spcPct val="90000"/>
              </a:lnSpc>
              <a:spcBef>
                <a:spcPts val="400"/>
              </a:spcBef>
              <a:spcAft>
                <a:spcPts val="0"/>
              </a:spcAft>
              <a:buSzPts val="1280"/>
              <a:buNone/>
              <a:defRPr sz="1600" b="1"/>
            </a:lvl6pPr>
            <a:lvl7pPr marL="3200400" lvl="6" indent="-228600" algn="l">
              <a:lnSpc>
                <a:spcPct val="90000"/>
              </a:lnSpc>
              <a:spcBef>
                <a:spcPts val="400"/>
              </a:spcBef>
              <a:spcAft>
                <a:spcPts val="0"/>
              </a:spcAft>
              <a:buSzPts val="1280"/>
              <a:buNone/>
              <a:defRPr sz="1600" b="1"/>
            </a:lvl7pPr>
            <a:lvl8pPr marL="3657600" lvl="7" indent="-228600" algn="l">
              <a:lnSpc>
                <a:spcPct val="90000"/>
              </a:lnSpc>
              <a:spcBef>
                <a:spcPts val="400"/>
              </a:spcBef>
              <a:spcAft>
                <a:spcPts val="0"/>
              </a:spcAft>
              <a:buSzPts val="1280"/>
              <a:buNone/>
              <a:defRPr sz="1600" b="1"/>
            </a:lvl8pPr>
            <a:lvl9pPr marL="4114800" lvl="8" indent="-228600" algn="l">
              <a:lnSpc>
                <a:spcPct val="90000"/>
              </a:lnSpc>
              <a:spcBef>
                <a:spcPts val="400"/>
              </a:spcBef>
              <a:spcAft>
                <a:spcPts val="400"/>
              </a:spcAft>
              <a:buSzPts val="1280"/>
              <a:buNone/>
              <a:defRPr sz="1600" b="1"/>
            </a:lvl9pPr>
          </a:lstStyle>
          <a:p>
            <a:endParaRPr/>
          </a:p>
        </p:txBody>
      </p:sp>
      <p:sp>
        <p:nvSpPr>
          <p:cNvPr id="49" name="Google Shape;49;p6"/>
          <p:cNvSpPr txBox="1">
            <a:spLocks noGrp="1"/>
          </p:cNvSpPr>
          <p:nvPr>
            <p:ph type="body" idx="4"/>
          </p:nvPr>
        </p:nvSpPr>
        <p:spPr>
          <a:xfrm>
            <a:off x="6269173" y="2719322"/>
            <a:ext cx="4754880" cy="3383280"/>
          </a:xfrm>
          <a:prstGeom prst="rect">
            <a:avLst/>
          </a:prstGeom>
          <a:noFill/>
          <a:ln>
            <a:noFill/>
          </a:ln>
        </p:spPr>
        <p:txBody>
          <a:bodyPr spcFirstLastPara="1" wrap="square" lIns="91425" tIns="45700" rIns="91425" bIns="45700" anchor="t" anchorCtr="0">
            <a:noAutofit/>
          </a:bodyPr>
          <a:lstStyle>
            <a:lvl1pPr marL="457200" lvl="0" indent="-340360" algn="l">
              <a:lnSpc>
                <a:spcPct val="90000"/>
              </a:lnSpc>
              <a:spcBef>
                <a:spcPts val="1400"/>
              </a:spcBef>
              <a:spcAft>
                <a:spcPts val="0"/>
              </a:spcAft>
              <a:buSzPts val="1760"/>
              <a:buChar char="•"/>
              <a:defRPr sz="2200"/>
            </a:lvl1pPr>
            <a:lvl2pPr marL="914400" lvl="1" indent="-330200" algn="l">
              <a:lnSpc>
                <a:spcPct val="90000"/>
              </a:lnSpc>
              <a:spcBef>
                <a:spcPts val="200"/>
              </a:spcBef>
              <a:spcAft>
                <a:spcPts val="0"/>
              </a:spcAft>
              <a:buSzPts val="1600"/>
              <a:buChar char="•"/>
              <a:defRPr sz="2000"/>
            </a:lvl2pPr>
            <a:lvl3pPr marL="1371600" lvl="2" indent="-320039" algn="l">
              <a:lnSpc>
                <a:spcPct val="90000"/>
              </a:lnSpc>
              <a:spcBef>
                <a:spcPts val="400"/>
              </a:spcBef>
              <a:spcAft>
                <a:spcPts val="0"/>
              </a:spcAft>
              <a:buSzPts val="1440"/>
              <a:buChar char="•"/>
              <a:defRPr sz="1800"/>
            </a:lvl3pPr>
            <a:lvl4pPr marL="1828800" lvl="3" indent="-309880" algn="l">
              <a:lnSpc>
                <a:spcPct val="90000"/>
              </a:lnSpc>
              <a:spcBef>
                <a:spcPts val="400"/>
              </a:spcBef>
              <a:spcAft>
                <a:spcPts val="0"/>
              </a:spcAft>
              <a:buSzPts val="1280"/>
              <a:buChar char="•"/>
              <a:defRPr sz="1600"/>
            </a:lvl4pPr>
            <a:lvl5pPr marL="2286000" lvl="4" indent="-309879" algn="l">
              <a:lnSpc>
                <a:spcPct val="90000"/>
              </a:lnSpc>
              <a:spcBef>
                <a:spcPts val="400"/>
              </a:spcBef>
              <a:spcAft>
                <a:spcPts val="0"/>
              </a:spcAft>
              <a:buSzPts val="1280"/>
              <a:buChar char="•"/>
              <a:defRPr sz="1600"/>
            </a:lvl5pPr>
            <a:lvl6pPr marL="2743200" lvl="5" indent="-309879" algn="l">
              <a:lnSpc>
                <a:spcPct val="90000"/>
              </a:lnSpc>
              <a:spcBef>
                <a:spcPts val="400"/>
              </a:spcBef>
              <a:spcAft>
                <a:spcPts val="0"/>
              </a:spcAft>
              <a:buSzPts val="1280"/>
              <a:buChar char="•"/>
              <a:defRPr sz="1600"/>
            </a:lvl6pPr>
            <a:lvl7pPr marL="3200400" lvl="6" indent="-309879" algn="l">
              <a:lnSpc>
                <a:spcPct val="90000"/>
              </a:lnSpc>
              <a:spcBef>
                <a:spcPts val="400"/>
              </a:spcBef>
              <a:spcAft>
                <a:spcPts val="0"/>
              </a:spcAft>
              <a:buSzPts val="1280"/>
              <a:buChar char="•"/>
              <a:defRPr sz="1600"/>
            </a:lvl7pPr>
            <a:lvl8pPr marL="3657600" lvl="7" indent="-309879" algn="l">
              <a:lnSpc>
                <a:spcPct val="90000"/>
              </a:lnSpc>
              <a:spcBef>
                <a:spcPts val="400"/>
              </a:spcBef>
              <a:spcAft>
                <a:spcPts val="0"/>
              </a:spcAft>
              <a:buSzPts val="1280"/>
              <a:buChar char="•"/>
              <a:defRPr sz="1600"/>
            </a:lvl8pPr>
            <a:lvl9pPr marL="4114800" lvl="8" indent="-309879" algn="l">
              <a:lnSpc>
                <a:spcPct val="90000"/>
              </a:lnSpc>
              <a:spcBef>
                <a:spcPts val="400"/>
              </a:spcBef>
              <a:spcAft>
                <a:spcPts val="400"/>
              </a:spcAft>
              <a:buSzPts val="1280"/>
              <a:buChar char="•"/>
              <a:defRPr sz="1600"/>
            </a:lvl9pPr>
          </a:lstStyle>
          <a:p>
            <a:endParaRPr/>
          </a:p>
        </p:txBody>
      </p:sp>
      <p:sp>
        <p:nvSpPr>
          <p:cNvPr id="50" name="Google Shape;50;p6"/>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852159" y="1097280"/>
            <a:ext cx="5212080" cy="4663440"/>
          </a:xfrm>
          <a:prstGeom prst="rect">
            <a:avLst/>
          </a:prstGeom>
          <a:noFill/>
          <a:ln>
            <a:noFill/>
          </a:ln>
        </p:spPr>
        <p:txBody>
          <a:bodyPr spcFirstLastPara="1" wrap="square" lIns="91425" tIns="45700" rIns="91425" bIns="45700" anchor="t" anchorCtr="0">
            <a:noAutofit/>
          </a:bodyPr>
          <a:lstStyle>
            <a:lvl1pPr marL="457200" lvl="0" indent="-391160" algn="l">
              <a:lnSpc>
                <a:spcPct val="90000"/>
              </a:lnSpc>
              <a:spcBef>
                <a:spcPts val="1400"/>
              </a:spcBef>
              <a:spcAft>
                <a:spcPts val="0"/>
              </a:spcAft>
              <a:buSzPts val="2560"/>
              <a:buChar char="•"/>
              <a:defRPr sz="3200"/>
            </a:lvl1pPr>
            <a:lvl2pPr marL="914400" lvl="1" indent="-370840" algn="l">
              <a:lnSpc>
                <a:spcPct val="90000"/>
              </a:lnSpc>
              <a:spcBef>
                <a:spcPts val="200"/>
              </a:spcBef>
              <a:spcAft>
                <a:spcPts val="0"/>
              </a:spcAft>
              <a:buSzPts val="2240"/>
              <a:buChar char="•"/>
              <a:defRPr sz="2800"/>
            </a:lvl2pPr>
            <a:lvl3pPr marL="1371600" lvl="2" indent="-350519" algn="l">
              <a:lnSpc>
                <a:spcPct val="90000"/>
              </a:lnSpc>
              <a:spcBef>
                <a:spcPts val="400"/>
              </a:spcBef>
              <a:spcAft>
                <a:spcPts val="0"/>
              </a:spcAft>
              <a:buSzPts val="1920"/>
              <a:buChar char="•"/>
              <a:defRPr sz="2400"/>
            </a:lvl3pPr>
            <a:lvl4pPr marL="1828800" lvl="3" indent="-330200" algn="l">
              <a:lnSpc>
                <a:spcPct val="90000"/>
              </a:lnSpc>
              <a:spcBef>
                <a:spcPts val="400"/>
              </a:spcBef>
              <a:spcAft>
                <a:spcPts val="0"/>
              </a:spcAft>
              <a:buSzPts val="1600"/>
              <a:buChar char="•"/>
              <a:defRPr sz="2000"/>
            </a:lvl4pPr>
            <a:lvl5pPr marL="2286000" lvl="4" indent="-330200" algn="l">
              <a:lnSpc>
                <a:spcPct val="90000"/>
              </a:lnSpc>
              <a:spcBef>
                <a:spcPts val="400"/>
              </a:spcBef>
              <a:spcAft>
                <a:spcPts val="0"/>
              </a:spcAft>
              <a:buSzPts val="1600"/>
              <a:buChar char="•"/>
              <a:defRPr sz="2000"/>
            </a:lvl5pPr>
            <a:lvl6pPr marL="2743200" lvl="5" indent="-330200" algn="l">
              <a:lnSpc>
                <a:spcPct val="90000"/>
              </a:lnSpc>
              <a:spcBef>
                <a:spcPts val="400"/>
              </a:spcBef>
              <a:spcAft>
                <a:spcPts val="0"/>
              </a:spcAft>
              <a:buSzPts val="1600"/>
              <a:buChar char="•"/>
              <a:defRPr sz="2000"/>
            </a:lvl6pPr>
            <a:lvl7pPr marL="3200400" lvl="6" indent="-330200" algn="l">
              <a:lnSpc>
                <a:spcPct val="90000"/>
              </a:lnSpc>
              <a:spcBef>
                <a:spcPts val="400"/>
              </a:spcBef>
              <a:spcAft>
                <a:spcPts val="0"/>
              </a:spcAft>
              <a:buSzPts val="1600"/>
              <a:buChar char="•"/>
              <a:defRPr sz="2000"/>
            </a:lvl7pPr>
            <a:lvl8pPr marL="3657600" lvl="7" indent="-330200" algn="l">
              <a:lnSpc>
                <a:spcPct val="90000"/>
              </a:lnSpc>
              <a:spcBef>
                <a:spcPts val="400"/>
              </a:spcBef>
              <a:spcAft>
                <a:spcPts val="0"/>
              </a:spcAft>
              <a:buSzPts val="1600"/>
              <a:buChar char="•"/>
              <a:defRPr sz="2000"/>
            </a:lvl8pPr>
            <a:lvl9pPr marL="4114800" lvl="8" indent="-330200" algn="l">
              <a:lnSpc>
                <a:spcPct val="90000"/>
              </a:lnSpc>
              <a:spcBef>
                <a:spcPts val="400"/>
              </a:spcBef>
              <a:spcAft>
                <a:spcPts val="400"/>
              </a:spcAft>
              <a:buSzPts val="1600"/>
              <a:buChar char="•"/>
              <a:defRPr sz="2000"/>
            </a:lvl9pPr>
          </a:lstStyle>
          <a:p>
            <a:endParaRPr/>
          </a:p>
        </p:txBody>
      </p:sp>
      <p:sp>
        <p:nvSpPr>
          <p:cNvPr id="65" name="Google Shape;65;p9"/>
          <p:cNvSpPr txBox="1">
            <a:spLocks noGrp="1"/>
          </p:cNvSpPr>
          <p:nvPr>
            <p:ph type="body" idx="2"/>
          </p:nvPr>
        </p:nvSpPr>
        <p:spPr>
          <a:xfrm>
            <a:off x="1143000" y="2834640"/>
            <a:ext cx="3931920" cy="30175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66" name="Google Shape;66;p9"/>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0"/>
          <p:cNvSpPr txBox="1">
            <a:spLocks noGrp="1"/>
          </p:cNvSpPr>
          <p:nvPr>
            <p:ph type="title"/>
          </p:nvPr>
        </p:nvSpPr>
        <p:spPr>
          <a:xfrm>
            <a:off x="1143000" y="1097280"/>
            <a:ext cx="3931920" cy="17373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000"/>
              <a:buFont typeface="Corbe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0"/>
          <p:cNvSpPr>
            <a:spLocks noGrp="1"/>
          </p:cNvSpPr>
          <p:nvPr>
            <p:ph type="pic" idx="2"/>
          </p:nvPr>
        </p:nvSpPr>
        <p:spPr>
          <a:xfrm>
            <a:off x="5413248" y="1069847"/>
            <a:ext cx="6099048" cy="4800600"/>
          </a:xfrm>
          <a:prstGeom prst="rect">
            <a:avLst/>
          </a:prstGeom>
          <a:noFill/>
          <a:ln>
            <a:noFill/>
          </a:ln>
        </p:spPr>
        <p:txBody>
          <a:bodyPr spcFirstLastPara="1" wrap="square" lIns="274300" tIns="182875" rIns="91425" bIns="45700" anchor="t" anchorCtr="0">
            <a:noAutofit/>
          </a:bodyPr>
          <a:lstStyle>
            <a:lvl1pPr marR="0" lvl="0" algn="l" rtl="0">
              <a:lnSpc>
                <a:spcPct val="90000"/>
              </a:lnSpc>
              <a:spcBef>
                <a:spcPts val="14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1pPr>
            <a:lvl2pPr marR="0" lvl="1" algn="l" rtl="0">
              <a:lnSpc>
                <a:spcPct val="90000"/>
              </a:lnSpc>
              <a:spcBef>
                <a:spcPts val="200"/>
              </a:spcBef>
              <a:spcAft>
                <a:spcPts val="0"/>
              </a:spcAft>
              <a:buClr>
                <a:schemeClr val="dk1"/>
              </a:buClr>
              <a:buSzPts val="2240"/>
              <a:buFont typeface="Corbel"/>
              <a:buNone/>
              <a:defRPr sz="2800" b="0" i="0" u="none" strike="noStrike" cap="none">
                <a:solidFill>
                  <a:schemeClr val="dk1"/>
                </a:solidFill>
                <a:latin typeface="Corbel"/>
                <a:ea typeface="Corbel"/>
                <a:cs typeface="Corbel"/>
                <a:sym typeface="Corbel"/>
              </a:defRPr>
            </a:lvl2pPr>
            <a:lvl3pPr marR="0" lvl="2" algn="l" rtl="0">
              <a:lnSpc>
                <a:spcPct val="90000"/>
              </a:lnSpc>
              <a:spcBef>
                <a:spcPts val="400"/>
              </a:spcBef>
              <a:spcAft>
                <a:spcPts val="0"/>
              </a:spcAft>
              <a:buClr>
                <a:schemeClr val="dk1"/>
              </a:buClr>
              <a:buSzPts val="1920"/>
              <a:buFont typeface="Corbel"/>
              <a:buNone/>
              <a:defRPr sz="2400" b="0" i="0" u="none" strike="noStrike" cap="none">
                <a:solidFill>
                  <a:schemeClr val="dk1"/>
                </a:solidFill>
                <a:latin typeface="Corbel"/>
                <a:ea typeface="Corbel"/>
                <a:cs typeface="Corbel"/>
                <a:sym typeface="Corbel"/>
              </a:defRPr>
            </a:lvl3pPr>
            <a:lvl4pPr marR="0" lvl="3"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4pPr>
            <a:lvl5pPr marR="0" lvl="4"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5pPr>
            <a:lvl6pPr marR="0" lvl="5"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6pPr>
            <a:lvl7pPr marR="0" lvl="6"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7pPr>
            <a:lvl8pPr marR="0" lvl="7" algn="l" rtl="0">
              <a:lnSpc>
                <a:spcPct val="90000"/>
              </a:lnSpc>
              <a:spcBef>
                <a:spcPts val="400"/>
              </a:spcBef>
              <a:spcAft>
                <a:spcPts val="0"/>
              </a:spcAft>
              <a:buClr>
                <a:schemeClr val="dk1"/>
              </a:buClr>
              <a:buSzPts val="1600"/>
              <a:buFont typeface="Corbel"/>
              <a:buNone/>
              <a:defRPr sz="2000" b="0" i="0" u="none" strike="noStrike" cap="none">
                <a:solidFill>
                  <a:schemeClr val="dk1"/>
                </a:solidFill>
                <a:latin typeface="Corbel"/>
                <a:ea typeface="Corbel"/>
                <a:cs typeface="Corbel"/>
                <a:sym typeface="Corbel"/>
              </a:defRPr>
            </a:lvl8pPr>
            <a:lvl9pPr marR="0" lvl="8" algn="l" rtl="0">
              <a:lnSpc>
                <a:spcPct val="90000"/>
              </a:lnSpc>
              <a:spcBef>
                <a:spcPts val="400"/>
              </a:spcBef>
              <a:spcAft>
                <a:spcPts val="400"/>
              </a:spcAft>
              <a:buClr>
                <a:schemeClr val="dk1"/>
              </a:buClr>
              <a:buSzPts val="1600"/>
              <a:buFont typeface="Corbel"/>
              <a:buNone/>
              <a:defRPr sz="2000" b="0" i="0" u="none" strike="noStrike" cap="none">
                <a:solidFill>
                  <a:schemeClr val="dk1"/>
                </a:solidFill>
                <a:latin typeface="Corbel"/>
                <a:ea typeface="Corbel"/>
                <a:cs typeface="Corbel"/>
                <a:sym typeface="Corbel"/>
              </a:defRPr>
            </a:lvl9pPr>
          </a:lstStyle>
          <a:p>
            <a:endParaRPr/>
          </a:p>
        </p:txBody>
      </p:sp>
      <p:sp>
        <p:nvSpPr>
          <p:cNvPr id="72" name="Google Shape;72;p10"/>
          <p:cNvSpPr txBox="1">
            <a:spLocks noGrp="1"/>
          </p:cNvSpPr>
          <p:nvPr>
            <p:ph type="body" idx="1"/>
          </p:nvPr>
        </p:nvSpPr>
        <p:spPr>
          <a:xfrm>
            <a:off x="1143000" y="2834640"/>
            <a:ext cx="3931920" cy="288036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SzPts val="1360"/>
              <a:buNone/>
              <a:defRPr sz="1700"/>
            </a:lvl1pPr>
            <a:lvl2pPr marL="914400" lvl="1" indent="-228600" algn="l">
              <a:lnSpc>
                <a:spcPct val="90000"/>
              </a:lnSpc>
              <a:spcBef>
                <a:spcPts val="200"/>
              </a:spcBef>
              <a:spcAft>
                <a:spcPts val="0"/>
              </a:spcAft>
              <a:buSzPts val="960"/>
              <a:buNone/>
              <a:defRPr sz="1200"/>
            </a:lvl2pPr>
            <a:lvl3pPr marL="1371600" lvl="2" indent="-228600" algn="l">
              <a:lnSpc>
                <a:spcPct val="90000"/>
              </a:lnSpc>
              <a:spcBef>
                <a:spcPts val="400"/>
              </a:spcBef>
              <a:spcAft>
                <a:spcPts val="0"/>
              </a:spcAft>
              <a:buSzPts val="800"/>
              <a:buNone/>
              <a:defRPr sz="1000"/>
            </a:lvl3pPr>
            <a:lvl4pPr marL="1828800" lvl="3" indent="-228600" algn="l">
              <a:lnSpc>
                <a:spcPct val="90000"/>
              </a:lnSpc>
              <a:spcBef>
                <a:spcPts val="400"/>
              </a:spcBef>
              <a:spcAft>
                <a:spcPts val="0"/>
              </a:spcAft>
              <a:buSzPts val="720"/>
              <a:buNone/>
              <a:defRPr sz="900"/>
            </a:lvl4pPr>
            <a:lvl5pPr marL="2286000" lvl="4" indent="-228600" algn="l">
              <a:lnSpc>
                <a:spcPct val="90000"/>
              </a:lnSpc>
              <a:spcBef>
                <a:spcPts val="400"/>
              </a:spcBef>
              <a:spcAft>
                <a:spcPts val="0"/>
              </a:spcAft>
              <a:buSzPts val="720"/>
              <a:buNone/>
              <a:defRPr sz="900"/>
            </a:lvl5pPr>
            <a:lvl6pPr marL="2743200" lvl="5" indent="-228600" algn="l">
              <a:lnSpc>
                <a:spcPct val="90000"/>
              </a:lnSpc>
              <a:spcBef>
                <a:spcPts val="400"/>
              </a:spcBef>
              <a:spcAft>
                <a:spcPts val="0"/>
              </a:spcAft>
              <a:buSzPts val="720"/>
              <a:buNone/>
              <a:defRPr sz="900"/>
            </a:lvl6pPr>
            <a:lvl7pPr marL="3200400" lvl="6" indent="-228600" algn="l">
              <a:lnSpc>
                <a:spcPct val="90000"/>
              </a:lnSpc>
              <a:spcBef>
                <a:spcPts val="400"/>
              </a:spcBef>
              <a:spcAft>
                <a:spcPts val="0"/>
              </a:spcAft>
              <a:buSzPts val="720"/>
              <a:buNone/>
              <a:defRPr sz="900"/>
            </a:lvl7pPr>
            <a:lvl8pPr marL="3657600" lvl="7" indent="-228600" algn="l">
              <a:lnSpc>
                <a:spcPct val="90000"/>
              </a:lnSpc>
              <a:spcBef>
                <a:spcPts val="400"/>
              </a:spcBef>
              <a:spcAft>
                <a:spcPts val="0"/>
              </a:spcAft>
              <a:buSzPts val="720"/>
              <a:buNone/>
              <a:defRPr sz="900"/>
            </a:lvl8pPr>
            <a:lvl9pPr marL="4114800" lvl="8" indent="-228600" algn="l">
              <a:lnSpc>
                <a:spcPct val="90000"/>
              </a:lnSpc>
              <a:spcBef>
                <a:spcPts val="400"/>
              </a:spcBef>
              <a:spcAft>
                <a:spcPts val="400"/>
              </a:spcAft>
              <a:buSzPts val="720"/>
              <a:buNone/>
              <a:defRPr sz="900"/>
            </a:lvl9pPr>
          </a:lstStyle>
          <a:p>
            <a:endParaRPr/>
          </a:p>
        </p:txBody>
      </p:sp>
      <p:sp>
        <p:nvSpPr>
          <p:cNvPr id="73" name="Google Shape;73;p10"/>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0"/>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1"/>
          <p:cNvSpPr txBox="1">
            <a:spLocks noGrp="1"/>
          </p:cNvSpPr>
          <p:nvPr>
            <p:ph type="body" idx="1"/>
          </p:nvPr>
        </p:nvSpPr>
        <p:spPr>
          <a:xfrm rot="5400000">
            <a:off x="4060137" y="-859735"/>
            <a:ext cx="4038600" cy="9872871"/>
          </a:xfrm>
          <a:prstGeom prst="rect">
            <a:avLst/>
          </a:prstGeom>
          <a:noFill/>
          <a:ln>
            <a:noFill/>
          </a:ln>
        </p:spPr>
        <p:txBody>
          <a:bodyPr spcFirstLastPara="1" wrap="square" lIns="91425" tIns="45700" rIns="91425" bIns="45700" anchor="t" anchorCtr="0">
            <a:noAutofit/>
          </a:bodyPr>
          <a:lstStyle>
            <a:lvl1pPr marL="457200" lvl="0" indent="-320040" algn="l">
              <a:lnSpc>
                <a:spcPct val="90000"/>
              </a:lnSpc>
              <a:spcBef>
                <a:spcPts val="1400"/>
              </a:spcBef>
              <a:spcAft>
                <a:spcPts val="0"/>
              </a:spcAft>
              <a:buSzPts val="1440"/>
              <a:buChar char="•"/>
              <a:defRPr/>
            </a:lvl1pPr>
            <a:lvl2pPr marL="914400" lvl="1" indent="-320040" algn="l">
              <a:lnSpc>
                <a:spcPct val="90000"/>
              </a:lnSpc>
              <a:spcBef>
                <a:spcPts val="200"/>
              </a:spcBef>
              <a:spcAft>
                <a:spcPts val="0"/>
              </a:spcAft>
              <a:buSzPts val="1440"/>
              <a:buChar char="•"/>
              <a:defRPr/>
            </a:lvl2pPr>
            <a:lvl3pPr marL="1371600" lvl="2" indent="-320039" algn="l">
              <a:lnSpc>
                <a:spcPct val="90000"/>
              </a:lnSpc>
              <a:spcBef>
                <a:spcPts val="400"/>
              </a:spcBef>
              <a:spcAft>
                <a:spcPts val="0"/>
              </a:spcAft>
              <a:buSzPts val="1440"/>
              <a:buChar char="•"/>
              <a:defRPr/>
            </a:lvl3pPr>
            <a:lvl4pPr marL="1828800" lvl="3" indent="-320039" algn="l">
              <a:lnSpc>
                <a:spcPct val="90000"/>
              </a:lnSpc>
              <a:spcBef>
                <a:spcPts val="400"/>
              </a:spcBef>
              <a:spcAft>
                <a:spcPts val="0"/>
              </a:spcAft>
              <a:buSzPts val="1440"/>
              <a:buChar char="•"/>
              <a:defRPr/>
            </a:lvl4pPr>
            <a:lvl5pPr marL="2286000" lvl="4" indent="-320039" algn="l">
              <a:lnSpc>
                <a:spcPct val="90000"/>
              </a:lnSpc>
              <a:spcBef>
                <a:spcPts val="400"/>
              </a:spcBef>
              <a:spcAft>
                <a:spcPts val="0"/>
              </a:spcAft>
              <a:buSzPts val="1440"/>
              <a:buChar char="•"/>
              <a:defRPr/>
            </a:lvl5pPr>
            <a:lvl6pPr marL="2743200" lvl="5" indent="-320039" algn="l">
              <a:lnSpc>
                <a:spcPct val="90000"/>
              </a:lnSpc>
              <a:spcBef>
                <a:spcPts val="400"/>
              </a:spcBef>
              <a:spcAft>
                <a:spcPts val="0"/>
              </a:spcAft>
              <a:buSzPts val="1440"/>
              <a:buChar char="•"/>
              <a:defRPr/>
            </a:lvl6pPr>
            <a:lvl7pPr marL="3200400" lvl="6" indent="-320039" algn="l">
              <a:lnSpc>
                <a:spcPct val="90000"/>
              </a:lnSpc>
              <a:spcBef>
                <a:spcPts val="400"/>
              </a:spcBef>
              <a:spcAft>
                <a:spcPts val="0"/>
              </a:spcAft>
              <a:buSzPts val="1440"/>
              <a:buChar char="•"/>
              <a:defRPr/>
            </a:lvl7pPr>
            <a:lvl8pPr marL="3657600" lvl="7" indent="-320040" algn="l">
              <a:lnSpc>
                <a:spcPct val="90000"/>
              </a:lnSpc>
              <a:spcBef>
                <a:spcPts val="400"/>
              </a:spcBef>
              <a:spcAft>
                <a:spcPts val="0"/>
              </a:spcAft>
              <a:buSzPts val="1440"/>
              <a:buChar char="•"/>
              <a:defRPr/>
            </a:lvl8pPr>
            <a:lvl9pPr marL="4114800" lvl="8" indent="-320040" algn="l">
              <a:lnSpc>
                <a:spcPct val="90000"/>
              </a:lnSpc>
              <a:spcBef>
                <a:spcPts val="400"/>
              </a:spcBef>
              <a:spcAft>
                <a:spcPts val="400"/>
              </a:spcAft>
              <a:buSzPts val="1440"/>
              <a:buChar char="•"/>
              <a:defRPr/>
            </a:lvl9pPr>
          </a:lstStyle>
          <a:p>
            <a:endParaRPr/>
          </a:p>
        </p:txBody>
      </p:sp>
      <p:sp>
        <p:nvSpPr>
          <p:cNvPr id="79" name="Google Shape;79;p1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231140" y="243841"/>
            <a:ext cx="11724640" cy="6377939"/>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1143000" y="609600"/>
            <a:ext cx="9875520" cy="13563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orbel"/>
              <a:buNone/>
              <a:defRPr sz="4400" b="0" i="0" u="none" strike="noStrike" cap="non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143002" y="2057400"/>
            <a:ext cx="9872871" cy="4038600"/>
          </a:xfrm>
          <a:prstGeom prst="rect">
            <a:avLst/>
          </a:prstGeom>
          <a:noFill/>
          <a:ln>
            <a:noFill/>
          </a:ln>
        </p:spPr>
        <p:txBody>
          <a:bodyPr spcFirstLastPara="1" wrap="square" lIns="91425" tIns="45700" rIns="91425" bIns="45700" anchor="t" anchorCtr="0">
            <a:noAutofit/>
          </a:bodyPr>
          <a:lstStyle>
            <a:lvl1pPr marL="457200" marR="0" lvl="0" indent="-340360" algn="l" rtl="0">
              <a:lnSpc>
                <a:spcPct val="90000"/>
              </a:lnSpc>
              <a:spcBef>
                <a:spcPts val="1400"/>
              </a:spcBef>
              <a:spcAft>
                <a:spcPts val="0"/>
              </a:spcAft>
              <a:buClr>
                <a:schemeClr val="dk1"/>
              </a:buClr>
              <a:buSzPts val="1760"/>
              <a:buFont typeface="Corbel"/>
              <a:buChar char="•"/>
              <a:defRPr sz="2200" b="0" i="0" u="none" strike="noStrike" cap="none">
                <a:solidFill>
                  <a:schemeClr val="dk1"/>
                </a:solidFill>
                <a:latin typeface="Corbel"/>
                <a:ea typeface="Corbel"/>
                <a:cs typeface="Corbel"/>
                <a:sym typeface="Corbel"/>
              </a:defRPr>
            </a:lvl1pPr>
            <a:lvl2pPr marL="914400" marR="0" lvl="1" indent="-330200" algn="l" rtl="0">
              <a:lnSpc>
                <a:spcPct val="90000"/>
              </a:lnSpc>
              <a:spcBef>
                <a:spcPts val="200"/>
              </a:spcBef>
              <a:spcAft>
                <a:spcPts val="0"/>
              </a:spcAft>
              <a:buClr>
                <a:schemeClr val="dk1"/>
              </a:buClr>
              <a:buSzPts val="1600"/>
              <a:buFont typeface="Corbel"/>
              <a:buChar char="•"/>
              <a:defRPr sz="2000" b="0" i="0" u="none" strike="noStrike" cap="none">
                <a:solidFill>
                  <a:schemeClr val="dk1"/>
                </a:solidFill>
                <a:latin typeface="Corbel"/>
                <a:ea typeface="Corbel"/>
                <a:cs typeface="Corbel"/>
                <a:sym typeface="Corbel"/>
              </a:defRPr>
            </a:lvl2pPr>
            <a:lvl3pPr marL="1371600" marR="0" lvl="2" indent="-320039" algn="l" rtl="0">
              <a:lnSpc>
                <a:spcPct val="90000"/>
              </a:lnSpc>
              <a:spcBef>
                <a:spcPts val="400"/>
              </a:spcBef>
              <a:spcAft>
                <a:spcPts val="0"/>
              </a:spcAft>
              <a:buClr>
                <a:schemeClr val="dk1"/>
              </a:buClr>
              <a:buSzPts val="1440"/>
              <a:buFont typeface="Corbel"/>
              <a:buChar char="•"/>
              <a:defRPr sz="1800" b="0" i="0" u="none" strike="noStrike" cap="none">
                <a:solidFill>
                  <a:schemeClr val="dk1"/>
                </a:solidFill>
                <a:latin typeface="Corbel"/>
                <a:ea typeface="Corbel"/>
                <a:cs typeface="Corbel"/>
                <a:sym typeface="Corbel"/>
              </a:defRPr>
            </a:lvl3pPr>
            <a:lvl4pPr marL="1828800" marR="0" lvl="3" indent="-309880"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4pPr>
            <a:lvl5pPr marL="2286000" marR="0" lvl="4"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5pPr>
            <a:lvl6pPr marL="2743200" marR="0" lvl="5"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6pPr>
            <a:lvl7pPr marL="3200400" marR="0" lvl="6"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7pPr>
            <a:lvl8pPr marL="3657600" marR="0" lvl="7" indent="-309879" algn="l" rtl="0">
              <a:lnSpc>
                <a:spcPct val="90000"/>
              </a:lnSpc>
              <a:spcBef>
                <a:spcPts val="400"/>
              </a:spcBef>
              <a:spcAft>
                <a:spcPts val="0"/>
              </a:spcAft>
              <a:buClr>
                <a:schemeClr val="dk1"/>
              </a:buClr>
              <a:buSzPts val="1280"/>
              <a:buFont typeface="Corbel"/>
              <a:buChar char="•"/>
              <a:defRPr sz="1600" b="0" i="0" u="none" strike="noStrike" cap="none">
                <a:solidFill>
                  <a:schemeClr val="dk1"/>
                </a:solidFill>
                <a:latin typeface="Corbel"/>
                <a:ea typeface="Corbel"/>
                <a:cs typeface="Corbel"/>
                <a:sym typeface="Corbel"/>
              </a:defRPr>
            </a:lvl8pPr>
            <a:lvl9pPr marL="4114800" marR="0" lvl="8" indent="-309879" algn="l" rtl="0">
              <a:lnSpc>
                <a:spcPct val="90000"/>
              </a:lnSpc>
              <a:spcBef>
                <a:spcPts val="400"/>
              </a:spcBef>
              <a:spcAft>
                <a:spcPts val="400"/>
              </a:spcAft>
              <a:buClr>
                <a:schemeClr val="dk1"/>
              </a:buClr>
              <a:buSzPts val="1280"/>
              <a:buFont typeface="Corbel"/>
              <a:buChar char="•"/>
              <a:defRPr sz="1600" b="0" i="0" u="none" strike="noStrike" cap="none">
                <a:solidFill>
                  <a:schemeClr val="dk1"/>
                </a:solidFill>
                <a:latin typeface="Corbel"/>
                <a:ea typeface="Corbel"/>
                <a:cs typeface="Corbel"/>
                <a:sym typeface="Corbel"/>
              </a:defRPr>
            </a:lvl9pPr>
          </a:lstStyle>
          <a:p>
            <a:endParaRPr/>
          </a:p>
        </p:txBody>
      </p:sp>
      <p:sp>
        <p:nvSpPr>
          <p:cNvPr id="13" name="Google Shape;13;p1"/>
          <p:cNvSpPr txBox="1">
            <a:spLocks noGrp="1"/>
          </p:cNvSpPr>
          <p:nvPr>
            <p:ph type="dt" idx="10"/>
          </p:nvPr>
        </p:nvSpPr>
        <p:spPr>
          <a:xfrm>
            <a:off x="1142996" y="6223830"/>
            <a:ext cx="232907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4" name="Google Shape;14;p1"/>
          <p:cNvSpPr txBox="1">
            <a:spLocks noGrp="1"/>
          </p:cNvSpPr>
          <p:nvPr>
            <p:ph type="ftr" idx="11"/>
          </p:nvPr>
        </p:nvSpPr>
        <p:spPr>
          <a:xfrm>
            <a:off x="3949149" y="6223830"/>
            <a:ext cx="471777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Corbel"/>
                <a:ea typeface="Corbel"/>
                <a:cs typeface="Corbel"/>
                <a:sym typeface="Corbel"/>
              </a:defRPr>
            </a:lvl1pPr>
            <a:lvl2pPr marL="0" marR="0" lvl="1" indent="0" algn="r" rtl="0">
              <a:spcBef>
                <a:spcPts val="0"/>
              </a:spcBef>
              <a:buNone/>
              <a:defRPr sz="1200" b="0" i="0" u="none" strike="noStrike" cap="none">
                <a:solidFill>
                  <a:schemeClr val="dk1"/>
                </a:solidFill>
                <a:latin typeface="Corbel"/>
                <a:ea typeface="Corbel"/>
                <a:cs typeface="Corbel"/>
                <a:sym typeface="Corbel"/>
              </a:defRPr>
            </a:lvl2pPr>
            <a:lvl3pPr marL="0" marR="0" lvl="2" indent="0" algn="r" rtl="0">
              <a:spcBef>
                <a:spcPts val="0"/>
              </a:spcBef>
              <a:buNone/>
              <a:defRPr sz="1200" b="0" i="0" u="none" strike="noStrike" cap="none">
                <a:solidFill>
                  <a:schemeClr val="dk1"/>
                </a:solidFill>
                <a:latin typeface="Corbel"/>
                <a:ea typeface="Corbel"/>
                <a:cs typeface="Corbel"/>
                <a:sym typeface="Corbel"/>
              </a:defRPr>
            </a:lvl3pPr>
            <a:lvl4pPr marL="0" marR="0" lvl="3" indent="0" algn="r" rtl="0">
              <a:spcBef>
                <a:spcPts val="0"/>
              </a:spcBef>
              <a:buNone/>
              <a:defRPr sz="1200" b="0" i="0" u="none" strike="noStrike" cap="none">
                <a:solidFill>
                  <a:schemeClr val="dk1"/>
                </a:solidFill>
                <a:latin typeface="Corbel"/>
                <a:ea typeface="Corbel"/>
                <a:cs typeface="Corbel"/>
                <a:sym typeface="Corbel"/>
              </a:defRPr>
            </a:lvl4pPr>
            <a:lvl5pPr marL="0" marR="0" lvl="4" indent="0" algn="r" rtl="0">
              <a:spcBef>
                <a:spcPts val="0"/>
              </a:spcBef>
              <a:buNone/>
              <a:defRPr sz="1200" b="0" i="0" u="none" strike="noStrike" cap="none">
                <a:solidFill>
                  <a:schemeClr val="dk1"/>
                </a:solidFill>
                <a:latin typeface="Corbel"/>
                <a:ea typeface="Corbel"/>
                <a:cs typeface="Corbel"/>
                <a:sym typeface="Corbel"/>
              </a:defRPr>
            </a:lvl5pPr>
            <a:lvl6pPr marL="0" marR="0" lvl="5" indent="0" algn="r" rtl="0">
              <a:spcBef>
                <a:spcPts val="0"/>
              </a:spcBef>
              <a:buNone/>
              <a:defRPr sz="1200" b="0" i="0" u="none" strike="noStrike" cap="none">
                <a:solidFill>
                  <a:schemeClr val="dk1"/>
                </a:solidFill>
                <a:latin typeface="Corbel"/>
                <a:ea typeface="Corbel"/>
                <a:cs typeface="Corbel"/>
                <a:sym typeface="Corbel"/>
              </a:defRPr>
            </a:lvl6pPr>
            <a:lvl7pPr marL="0" marR="0" lvl="6" indent="0" algn="r" rtl="0">
              <a:spcBef>
                <a:spcPts val="0"/>
              </a:spcBef>
              <a:buNone/>
              <a:defRPr sz="1200" b="0" i="0" u="none" strike="noStrike" cap="none">
                <a:solidFill>
                  <a:schemeClr val="dk1"/>
                </a:solidFill>
                <a:latin typeface="Corbel"/>
                <a:ea typeface="Corbel"/>
                <a:cs typeface="Corbel"/>
                <a:sym typeface="Corbel"/>
              </a:defRPr>
            </a:lvl7pPr>
            <a:lvl8pPr marL="0" marR="0" lvl="7" indent="0" algn="r" rtl="0">
              <a:spcBef>
                <a:spcPts val="0"/>
              </a:spcBef>
              <a:buNone/>
              <a:defRPr sz="1200" b="0" i="0" u="none" strike="noStrike" cap="none">
                <a:solidFill>
                  <a:schemeClr val="dk1"/>
                </a:solidFill>
                <a:latin typeface="Corbel"/>
                <a:ea typeface="Corbel"/>
                <a:cs typeface="Corbel"/>
                <a:sym typeface="Corbel"/>
              </a:defRPr>
            </a:lvl8pPr>
            <a:lvl9pPr marL="0" marR="0" lvl="8" indent="0" algn="r" rtl="0">
              <a:spcBef>
                <a:spcPts val="0"/>
              </a:spcBef>
              <a:buNone/>
              <a:defRPr sz="12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jpe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9.png"/><Relationship Id="rId4" Type="http://schemas.openxmlformats.org/officeDocument/2006/relationships/hyperlink" Target="https://www.google.com/url?sa=i&amp;rct=j&amp;q=&amp;esrc=s&amp;source=images&amp;cd=&amp;ved=2ahUKEwj_v8_9_MriAhVBZlAKHdzcC3kQjRx6BAgBEAU&amp;url=https://www.dezeen.com/2016/05/20/uber-testing-driverless-taxi-self-driving-navigating-car-transport-pittsburgh-pennsylvania-usa/&amp;psig=AOvVaw3znDYN-pP7vhnb6YKKNgkB&amp;ust=1559570580496005" TargetMode="Externa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01.ibm.com/software/data/big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e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1109980" y="882376"/>
            <a:ext cx="9966960" cy="2926080"/>
          </a:xfrm>
          <a:prstGeom prst="rect">
            <a:avLst/>
          </a:prstGeom>
          <a:noFill/>
          <a:ln>
            <a:noFill/>
          </a:ln>
        </p:spPr>
        <p:txBody>
          <a:bodyPr spcFirstLastPara="1" wrap="square" lIns="91425" tIns="45700" rIns="91425" bIns="45700" anchor="b" anchorCtr="0">
            <a:noAutofit/>
          </a:bodyPr>
          <a:lstStyle/>
          <a:p>
            <a:pPr lvl="0"/>
            <a:r>
              <a:rPr lang="en-US" dirty="0"/>
              <a:t>Data Science and Machine Learning</a:t>
            </a:r>
          </a:p>
        </p:txBody>
      </p:sp>
      <p:sp>
        <p:nvSpPr>
          <p:cNvPr id="93" name="Google Shape;93;p13"/>
          <p:cNvSpPr txBox="1">
            <a:spLocks noGrp="1"/>
          </p:cNvSpPr>
          <p:nvPr>
            <p:ph type="subTitle" idx="1"/>
          </p:nvPr>
        </p:nvSpPr>
        <p:spPr>
          <a:xfrm>
            <a:off x="1709531" y="3869636"/>
            <a:ext cx="8767860" cy="138816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760"/>
              <a:buNone/>
            </a:pPr>
            <a:r>
              <a:rPr lang="fr-FR" dirty="0"/>
              <a:t>Introduction</a:t>
            </a:r>
            <a:endParaRPr dirty="0"/>
          </a:p>
        </p:txBody>
      </p:sp>
      <p:sp>
        <p:nvSpPr>
          <p:cNvPr id="94" name="Google Shape;94;p13"/>
          <p:cNvSpPr txBox="1">
            <a:spLocks noGrp="1"/>
          </p:cNvSpPr>
          <p:nvPr>
            <p:ph type="sldNum" idx="12"/>
          </p:nvPr>
        </p:nvSpPr>
        <p:spPr>
          <a:xfrm>
            <a:off x="932953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12" name="Image 11"/>
          <p:cNvPicPr>
            <a:picLocks noChangeAspect="1"/>
          </p:cNvPicPr>
          <p:nvPr/>
        </p:nvPicPr>
        <p:blipFill>
          <a:blip r:embed="rId3"/>
          <a:stretch>
            <a:fillRect/>
          </a:stretch>
        </p:blipFill>
        <p:spPr>
          <a:xfrm rot="16200000">
            <a:off x="-624390" y="2468581"/>
            <a:ext cx="4748965" cy="2648867"/>
          </a:xfrm>
          <a:prstGeom prst="rect">
            <a:avLst/>
          </a:prstGeom>
          <a:ln>
            <a:solidFill>
              <a:schemeClr val="accent1"/>
            </a:solidFill>
          </a:ln>
        </p:spPr>
      </p:pic>
      <p:pic>
        <p:nvPicPr>
          <p:cNvPr id="13" name="Image 12"/>
          <p:cNvPicPr>
            <a:picLocks noChangeAspect="1"/>
          </p:cNvPicPr>
          <p:nvPr/>
        </p:nvPicPr>
        <p:blipFill>
          <a:blip r:embed="rId4"/>
          <a:stretch>
            <a:fillRect/>
          </a:stretch>
        </p:blipFill>
        <p:spPr>
          <a:xfrm>
            <a:off x="8393360" y="3652412"/>
            <a:ext cx="3384653" cy="2538490"/>
          </a:xfrm>
          <a:prstGeom prst="rect">
            <a:avLst/>
          </a:prstGeom>
          <a:ln>
            <a:solidFill>
              <a:schemeClr val="accent1"/>
            </a:solidFill>
          </a:ln>
        </p:spPr>
      </p:pic>
      <p:pic>
        <p:nvPicPr>
          <p:cNvPr id="17" name="Image 16"/>
          <p:cNvPicPr>
            <a:picLocks noChangeAspect="1"/>
          </p:cNvPicPr>
          <p:nvPr/>
        </p:nvPicPr>
        <p:blipFill>
          <a:blip r:embed="rId5"/>
          <a:stretch>
            <a:fillRect/>
          </a:stretch>
        </p:blipFill>
        <p:spPr>
          <a:xfrm>
            <a:off x="8393361" y="1411986"/>
            <a:ext cx="3374869" cy="2242655"/>
          </a:xfrm>
          <a:prstGeom prst="rect">
            <a:avLst/>
          </a:prstGeom>
          <a:ln>
            <a:solidFill>
              <a:schemeClr val="accent1"/>
            </a:solidFill>
          </a:ln>
        </p:spPr>
      </p:pic>
      <p:pic>
        <p:nvPicPr>
          <p:cNvPr id="18" name="Image 17"/>
          <p:cNvPicPr>
            <a:picLocks noChangeAspect="1"/>
          </p:cNvPicPr>
          <p:nvPr/>
        </p:nvPicPr>
        <p:blipFill>
          <a:blip r:embed="rId6"/>
          <a:stretch>
            <a:fillRect/>
          </a:stretch>
        </p:blipFill>
        <p:spPr>
          <a:xfrm>
            <a:off x="3134555" y="1424403"/>
            <a:ext cx="5188229" cy="3458819"/>
          </a:xfrm>
          <a:prstGeom prst="rect">
            <a:avLst/>
          </a:prstGeom>
          <a:ln>
            <a:solidFill>
              <a:schemeClr val="accent1"/>
            </a:solidFill>
          </a:ln>
        </p:spPr>
      </p:pic>
      <p:sp>
        <p:nvSpPr>
          <p:cNvPr id="19" name="Rectangle 18"/>
          <p:cNvSpPr/>
          <p:nvPr/>
        </p:nvSpPr>
        <p:spPr>
          <a:xfrm>
            <a:off x="3134555" y="5135503"/>
            <a:ext cx="5188229" cy="1255728"/>
          </a:xfrm>
          <a:prstGeom prst="rect">
            <a:avLst/>
          </a:prstGeom>
        </p:spPr>
        <p:txBody>
          <a:bodyPr wrap="square">
            <a:spAutoFit/>
          </a:bodyPr>
          <a:lstStyle/>
          <a:p>
            <a:pPr algn="ctr">
              <a:lnSpc>
                <a:spcPct val="90000"/>
              </a:lnSpc>
              <a:spcBef>
                <a:spcPts val="1000"/>
              </a:spcBef>
              <a:spcAft>
                <a:spcPts val="1800"/>
              </a:spcAft>
            </a:pPr>
            <a:r>
              <a:rPr lang="fr-FR" sz="2800" b="1" dirty="0">
                <a:solidFill>
                  <a:schemeClr val="tx1"/>
                </a:solidFill>
                <a:latin typeface="Corbel" panose="020B0503020204020204" pitchFamily="34" charset="0"/>
              </a:rPr>
              <a:t>Mercedes-Benz </a:t>
            </a:r>
            <a:r>
              <a:rPr lang="fr-FR" sz="2800" b="1" dirty="0" err="1">
                <a:solidFill>
                  <a:schemeClr val="tx1"/>
                </a:solidFill>
                <a:latin typeface="Corbel" panose="020B0503020204020204" pitchFamily="34" charset="0"/>
              </a:rPr>
              <a:t>Autonomous</a:t>
            </a:r>
            <a:r>
              <a:rPr lang="fr-FR" sz="2800" b="1" dirty="0">
                <a:solidFill>
                  <a:schemeClr val="tx1"/>
                </a:solidFill>
                <a:latin typeface="Corbel" panose="020B0503020204020204" pitchFamily="34" charset="0"/>
              </a:rPr>
              <a:t> Car </a:t>
            </a:r>
            <a:r>
              <a:rPr lang="fr-FR" sz="2800" b="1" dirty="0" err="1">
                <a:solidFill>
                  <a:schemeClr val="tx1"/>
                </a:solidFill>
                <a:latin typeface="Corbel" panose="020B0503020204020204" pitchFamily="34" charset="0"/>
              </a:rPr>
              <a:t>Interior</a:t>
            </a:r>
            <a:r>
              <a:rPr lang="fr-FR" sz="2800" b="1" dirty="0">
                <a:solidFill>
                  <a:schemeClr val="tx1"/>
                </a:solidFill>
                <a:latin typeface="Corbel" panose="020B0503020204020204" pitchFamily="34" charset="0"/>
              </a:rPr>
              <a:t> Concept (</a:t>
            </a:r>
            <a:r>
              <a:rPr lang="fr-FR" sz="2800" b="1" dirty="0" err="1">
                <a:solidFill>
                  <a:schemeClr val="tx1"/>
                </a:solidFill>
                <a:latin typeface="Corbel" panose="020B0503020204020204" pitchFamily="34" charset="0"/>
              </a:rPr>
              <a:t>Luxury</a:t>
            </a:r>
            <a:r>
              <a:rPr lang="fr-FR" sz="2800" b="1" dirty="0">
                <a:solidFill>
                  <a:schemeClr val="tx1"/>
                </a:solidFill>
                <a:latin typeface="Corbel" panose="020B0503020204020204" pitchFamily="34" charset="0"/>
              </a:rPr>
              <a:t> F 015)</a:t>
            </a:r>
          </a:p>
        </p:txBody>
      </p:sp>
      <p:pic>
        <p:nvPicPr>
          <p:cNvPr id="2" name="Image 1">
            <a:extLst>
              <a:ext uri="{FF2B5EF4-FFF2-40B4-BE49-F238E27FC236}">
                <a16:creationId xmlns:a16="http://schemas.microsoft.com/office/drawing/2014/main" id="{08B9E0AD-EFEA-4CF7-B47D-207B095C7E83}"/>
              </a:ext>
            </a:extLst>
          </p:cNvPr>
          <p:cNvPicPr>
            <a:picLocks noChangeAspect="1"/>
          </p:cNvPicPr>
          <p:nvPr/>
        </p:nvPicPr>
        <p:blipFill>
          <a:blip r:embed="rId7"/>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649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9" name="Rectangle 18"/>
          <p:cNvSpPr/>
          <p:nvPr/>
        </p:nvSpPr>
        <p:spPr>
          <a:xfrm>
            <a:off x="7110243" y="1347947"/>
            <a:ext cx="4924097" cy="5104987"/>
          </a:xfrm>
          <a:prstGeom prst="rect">
            <a:avLst/>
          </a:prstGeom>
        </p:spPr>
        <p:txBody>
          <a:bodyPr wrap="square">
            <a:spAutoFit/>
          </a:bodyPr>
          <a:lstStyle/>
          <a:p>
            <a:pPr algn="just">
              <a:lnSpc>
                <a:spcPct val="90000"/>
              </a:lnSpc>
              <a:spcBef>
                <a:spcPts val="1000"/>
              </a:spcBef>
              <a:spcAft>
                <a:spcPts val="1800"/>
              </a:spcAft>
            </a:pPr>
            <a:r>
              <a:rPr lang="en-US" sz="2400" dirty="0">
                <a:solidFill>
                  <a:schemeClr val="tx1"/>
                </a:solidFill>
                <a:latin typeface="Corbel" panose="020B0503020204020204" pitchFamily="34" charset="0"/>
              </a:rPr>
              <a:t>“We really designed the Model S to be a very sophisticated computer on wheels.</a:t>
            </a:r>
            <a:r>
              <a:rPr lang="en-US" sz="2400" b="1" dirty="0">
                <a:solidFill>
                  <a:schemeClr val="tx1"/>
                </a:solidFill>
                <a:latin typeface="Corbel" panose="020B0503020204020204" pitchFamily="34" charset="0"/>
              </a:rPr>
              <a:t> Tesla is a software company as much as it is a hardware company</a:t>
            </a:r>
            <a:r>
              <a:rPr lang="en-US" sz="2400" dirty="0">
                <a:solidFill>
                  <a:schemeClr val="tx1"/>
                </a:solidFill>
                <a:latin typeface="Corbel" panose="020B0503020204020204" pitchFamily="34" charset="0"/>
              </a:rPr>
              <a:t>. A huge part of what Tesla is, is a Silicon Valley software company. We view this the same as updating your phone or your laptop.”</a:t>
            </a:r>
          </a:p>
          <a:p>
            <a:pPr algn="just">
              <a:lnSpc>
                <a:spcPct val="90000"/>
              </a:lnSpc>
              <a:spcBef>
                <a:spcPts val="1000"/>
              </a:spcBef>
              <a:spcAft>
                <a:spcPts val="1800"/>
              </a:spcAft>
            </a:pPr>
            <a:r>
              <a:rPr lang="en-US" sz="2400" dirty="0">
                <a:solidFill>
                  <a:schemeClr val="tx1"/>
                </a:solidFill>
                <a:latin typeface="Corbel" panose="020B0503020204020204" pitchFamily="34" charset="0"/>
              </a:rPr>
              <a:t>“Full autonomy is really a software limitation: </a:t>
            </a:r>
            <a:r>
              <a:rPr lang="en-US" sz="2400" b="1" dirty="0">
                <a:solidFill>
                  <a:schemeClr val="tx1"/>
                </a:solidFill>
                <a:latin typeface="Corbel" panose="020B0503020204020204" pitchFamily="34" charset="0"/>
              </a:rPr>
              <a:t>The hardware exists to create full autonomy, so it’s really about developing advanced, narrow AI for the car to operate on</a:t>
            </a:r>
            <a:r>
              <a:rPr lang="en-US" sz="2400"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Elon</a:t>
            </a:r>
            <a:r>
              <a:rPr lang="fr-FR" sz="2400" b="1" dirty="0">
                <a:solidFill>
                  <a:schemeClr val="tx1"/>
                </a:solidFill>
                <a:latin typeface="Corbel" panose="020B0503020204020204" pitchFamily="34" charset="0"/>
              </a:rPr>
              <a:t> </a:t>
            </a:r>
            <a:r>
              <a:rPr lang="fr-FR" sz="2400" b="1" dirty="0" err="1">
                <a:solidFill>
                  <a:schemeClr val="tx1"/>
                </a:solidFill>
                <a:latin typeface="Corbel" panose="020B0503020204020204" pitchFamily="34" charset="0"/>
              </a:rPr>
              <a:t>Musk</a:t>
            </a:r>
            <a:endParaRPr lang="fr-FR" sz="2400" b="1" dirty="0">
              <a:solidFill>
                <a:schemeClr val="tx1"/>
              </a:solidFill>
              <a:latin typeface="Corbel" panose="020B0503020204020204" pitchFamily="34"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012" y="1576544"/>
            <a:ext cx="6531072" cy="4245551"/>
          </a:xfrm>
          <a:prstGeom prst="rect">
            <a:avLst/>
          </a:prstGeom>
          <a:ln>
            <a:headEnd/>
            <a:tailEnd/>
          </a:ln>
          <a:extLst/>
        </p:spPr>
        <p:style>
          <a:lnRef idx="2">
            <a:schemeClr val="accent1"/>
          </a:lnRef>
          <a:fillRef idx="1">
            <a:schemeClr val="lt1"/>
          </a:fillRef>
          <a:effectRef idx="0">
            <a:schemeClr val="accent1"/>
          </a:effectRef>
          <a:fontRef idx="minor">
            <a:schemeClr val="dk1"/>
          </a:fontRef>
        </p:style>
      </p:pic>
      <p:pic>
        <p:nvPicPr>
          <p:cNvPr id="13" name="Image 12">
            <a:extLst>
              <a:ext uri="{FF2B5EF4-FFF2-40B4-BE49-F238E27FC236}">
                <a16:creationId xmlns:a16="http://schemas.microsoft.com/office/drawing/2014/main" id="{A0BC63AF-7415-44A1-A9F6-E019BEBA7C75}"/>
              </a:ext>
            </a:extLst>
          </p:cNvPr>
          <p:cNvPicPr>
            <a:picLocks noChangeAspect="1"/>
          </p:cNvPicPr>
          <p:nvPr/>
        </p:nvPicPr>
        <p:blipFill>
          <a:blip r:embed="rId4"/>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42525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b="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2050" name="Picture 2" descr="Image associé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50" y="1333039"/>
            <a:ext cx="438838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8" name="Picture 10" descr="Résultat de recherche d'images pour &quot;driverless taxi&quot;">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0640" y="1331782"/>
            <a:ext cx="4213407" cy="239098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60" name="Picture 12" descr="Résultat de recherche d'images pour &quot;driverless taxi nutonomy&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1191" y="1333040"/>
            <a:ext cx="3560809" cy="23897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7" name="Picture 2" descr="Résultat de recherche d'images pour &quot;drone taxi&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66" y="4000832"/>
            <a:ext cx="4233915"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8" name="Picture 4" descr="Image associé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82" y="4000834"/>
            <a:ext cx="3900068" cy="219979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9" name="Picture 6" descr="Image associé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649" y="4000833"/>
            <a:ext cx="4037351" cy="219979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9FDABB29-8E63-44D9-8B20-CBC6C4A2E3EC}"/>
              </a:ext>
            </a:extLst>
          </p:cNvPr>
          <p:cNvPicPr>
            <a:picLocks noChangeAspect="1"/>
          </p:cNvPicPr>
          <p:nvPr/>
        </p:nvPicPr>
        <p:blipFill>
          <a:blip r:embed="rId10"/>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31078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D08052-46D4-4451-BCD3-D01F8058DAE8}" type="slidenum">
              <a:rPr kumimoji="0" lang="en-US" sz="1200" i="0" u="none" strike="noStrike" kern="1200" cap="none" spc="0" normalizeH="0" baseline="0" noProof="0" smtClean="0">
                <a:ln>
                  <a:noFill/>
                </a:ln>
                <a:solidFill>
                  <a:schemeClr val="tx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pic>
        <p:nvPicPr>
          <p:cNvPr id="4098" name="Picture 2" descr="Résultat de recherche d'images pour &quot;drone ca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43" y="1872197"/>
            <a:ext cx="5942098" cy="3329382"/>
          </a:xfrm>
          <a:prstGeom prst="rect">
            <a:avLst/>
          </a:prstGeom>
          <a:extLst/>
        </p:spPr>
        <p:style>
          <a:lnRef idx="2">
            <a:schemeClr val="accent1"/>
          </a:lnRef>
          <a:fillRef idx="1">
            <a:schemeClr val="lt1"/>
          </a:fillRef>
          <a:effectRef idx="0">
            <a:schemeClr val="accent1"/>
          </a:effectRef>
          <a:fontRef idx="minor">
            <a:schemeClr val="dk1"/>
          </a:fontRef>
        </p:style>
      </p:pic>
      <p:pic>
        <p:nvPicPr>
          <p:cNvPr id="4100" name="Picture 4" descr="Résultat de recherche d'images pour &quot;drone car&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941" y="1872197"/>
            <a:ext cx="5797301" cy="3329381"/>
          </a:xfrm>
          <a:prstGeom prst="rect">
            <a:avLst/>
          </a:prstGeom>
          <a:extLst/>
        </p:spPr>
        <p:style>
          <a:lnRef idx="2">
            <a:schemeClr val="accent1"/>
          </a:lnRef>
          <a:fillRef idx="1">
            <a:schemeClr val="lt1"/>
          </a:fillRef>
          <a:effectRef idx="0">
            <a:schemeClr val="accent1"/>
          </a:effectRef>
          <a:fontRef idx="minor">
            <a:schemeClr val="dk1"/>
          </a:fontRef>
        </p:style>
      </p:pic>
      <p:pic>
        <p:nvPicPr>
          <p:cNvPr id="17" name="Image 16">
            <a:extLst>
              <a:ext uri="{FF2B5EF4-FFF2-40B4-BE49-F238E27FC236}">
                <a16:creationId xmlns:a16="http://schemas.microsoft.com/office/drawing/2014/main" id="{56D42DA4-1494-45CD-AD4E-071523F3CC1B}"/>
              </a:ext>
            </a:extLst>
          </p:cNvPr>
          <p:cNvPicPr>
            <a:picLocks noChangeAspect="1"/>
          </p:cNvPicPr>
          <p:nvPr/>
        </p:nvPicPr>
        <p:blipFill>
          <a:blip r:embed="rId5"/>
          <a:stretch>
            <a:fillRect/>
          </a:stretch>
        </p:blipFill>
        <p:spPr>
          <a:xfrm>
            <a:off x="198807" y="200808"/>
            <a:ext cx="11400508" cy="1353429"/>
          </a:xfrm>
          <a:prstGeom prst="rect">
            <a:avLst/>
          </a:prstGeom>
        </p:spPr>
      </p:pic>
    </p:spTree>
    <p:extLst>
      <p:ext uri="{BB962C8B-B14F-4D97-AF65-F5344CB8AC3E}">
        <p14:creationId xmlns:p14="http://schemas.microsoft.com/office/powerpoint/2010/main" val="21562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Science Principals</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Data Science is a process</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is optimization of loss functions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ML must generalize to unseen data</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Evaluate data science in its operational context</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Similar entities can have similar unseen attributes  </a:t>
            </a:r>
          </a:p>
          <a:p>
            <a:pPr marL="502920" lvl="0" indent="-457200">
              <a:lnSpc>
                <a:spcPct val="100000"/>
              </a:lnSpc>
              <a:spcBef>
                <a:spcPts val="0"/>
              </a:spcBef>
              <a:buSzPts val="1920"/>
              <a:buFont typeface="+mj-lt"/>
              <a:buAutoNum type="arabicPeriod"/>
            </a:pPr>
            <a:endParaRPr lang="en-US" sz="2400" dirty="0"/>
          </a:p>
          <a:p>
            <a:pPr marL="502920" lvl="0" indent="-457200">
              <a:lnSpc>
                <a:spcPct val="100000"/>
              </a:lnSpc>
              <a:spcBef>
                <a:spcPts val="0"/>
              </a:spcBef>
              <a:buSzPts val="1920"/>
              <a:buFont typeface="+mj-lt"/>
              <a:buAutoNum type="arabicPeriod"/>
            </a:pPr>
            <a:r>
              <a:rPr lang="en-US" sz="2400" dirty="0"/>
              <a:t>Correlation, not causation</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14</a:t>
            </a:fld>
            <a:endParaRPr/>
          </a:p>
        </p:txBody>
      </p:sp>
    </p:spTree>
    <p:extLst>
      <p:ext uri="{BB962C8B-B14F-4D97-AF65-F5344CB8AC3E}">
        <p14:creationId xmlns:p14="http://schemas.microsoft.com/office/powerpoint/2010/main" val="2230615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endParaRPr lang="en-US" dirty="0">
              <a:latin typeface="Corbel" panose="020B0503020204020204" pitchFamily="34" charset="0"/>
              <a:cs typeface="Arial"/>
            </a:endParaRPr>
          </a:p>
        </p:txBody>
      </p:sp>
      <p:sp>
        <p:nvSpPr>
          <p:cNvPr id="107" name="Google Shape;107;p15"/>
          <p:cNvSpPr txBox="1">
            <a:spLocks noGrp="1"/>
          </p:cNvSpPr>
          <p:nvPr>
            <p:ph type="body" idx="1"/>
          </p:nvPr>
        </p:nvSpPr>
        <p:spPr>
          <a:xfrm>
            <a:off x="559559" y="1743496"/>
            <a:ext cx="6684521" cy="4329758"/>
          </a:xfrm>
          <a:prstGeom prst="rect">
            <a:avLst/>
          </a:prstGeom>
          <a:noFill/>
          <a:ln>
            <a:noFill/>
          </a:ln>
        </p:spPr>
        <p:txBody>
          <a:bodyPr spcFirstLastPara="1" wrap="square" lIns="91425" tIns="45700" rIns="91425" bIns="45700" anchor="t" anchorCtr="0">
            <a:noAutofit/>
          </a:bodyPr>
          <a:lstStyle/>
          <a:p>
            <a:r>
              <a:rPr lang="en-US" sz="2400" b="1" dirty="0"/>
              <a:t>Cross-industry standard process for data mining</a:t>
            </a:r>
            <a:r>
              <a:rPr lang="en-US" sz="2400" dirty="0"/>
              <a:t>, known as </a:t>
            </a:r>
            <a:r>
              <a:rPr lang="en-US" sz="2400" b="1" dirty="0"/>
              <a:t>CRISP-DM</a:t>
            </a:r>
            <a:r>
              <a:rPr lang="en-US" sz="2400" dirty="0"/>
              <a:t>, is an open standard process model that describes common approaches used by data mining experts. </a:t>
            </a:r>
          </a:p>
          <a:p>
            <a:r>
              <a:rPr lang="en-US" sz="2400" dirty="0"/>
              <a:t>It is the most widely-used analytics model</a:t>
            </a:r>
            <a:endParaRPr lang="fr-FR"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15</a:t>
            </a:fld>
            <a:endParaRPr/>
          </a:p>
        </p:txBody>
      </p:sp>
      <p:sp>
        <p:nvSpPr>
          <p:cNvPr id="5" name="object 3">
            <a:extLst>
              <a:ext uri="{FF2B5EF4-FFF2-40B4-BE49-F238E27FC236}">
                <a16:creationId xmlns:a16="http://schemas.microsoft.com/office/drawing/2014/main" id="{7E608AA8-FB04-44B4-BAD3-23ACB8D53DDF}"/>
              </a:ext>
            </a:extLst>
          </p:cNvPr>
          <p:cNvSpPr/>
          <p:nvPr/>
        </p:nvSpPr>
        <p:spPr>
          <a:xfrm>
            <a:off x="7244080" y="1652056"/>
            <a:ext cx="4405534" cy="481203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6650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2689">
              <a:spcBef>
                <a:spcPts val="100"/>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 from a technical </a:t>
            </a:r>
            <a:r>
              <a:rPr lang="en-US" spc="-5" dirty="0" err="1">
                <a:latin typeface="Corbel" panose="020B0503020204020204" pitchFamily="34" charset="0"/>
                <a:cs typeface="Arial"/>
              </a:rPr>
              <a:t>PoV</a:t>
            </a:r>
            <a:endParaRPr lang="en-US"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latin typeface="Corbel" panose="020B0503020204020204" pitchFamily="34" charset="0"/>
              </a:rPr>
              <a:t>16</a:t>
            </a:fld>
            <a:endParaRPr>
              <a:latin typeface="Corbel" panose="020B0503020204020204" pitchFamily="34" charset="0"/>
            </a:endParaRPr>
          </a:p>
        </p:txBody>
      </p:sp>
      <p:sp>
        <p:nvSpPr>
          <p:cNvPr id="8" name="object 2">
            <a:extLst>
              <a:ext uri="{FF2B5EF4-FFF2-40B4-BE49-F238E27FC236}">
                <a16:creationId xmlns:a16="http://schemas.microsoft.com/office/drawing/2014/main" id="{35E416DF-125C-4A9B-AF8E-74D71DC352B9}"/>
              </a:ext>
            </a:extLst>
          </p:cNvPr>
          <p:cNvSpPr/>
          <p:nvPr/>
        </p:nvSpPr>
        <p:spPr>
          <a:xfrm>
            <a:off x="1667774" y="2606445"/>
            <a:ext cx="815975" cy="398780"/>
          </a:xfrm>
          <a:custGeom>
            <a:avLst/>
            <a:gdLst/>
            <a:ahLst/>
            <a:cxnLst/>
            <a:rect l="l" t="t" r="r" b="b"/>
            <a:pathLst>
              <a:path w="815975" h="398780">
                <a:moveTo>
                  <a:pt x="7492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 name="object 3">
            <a:extLst>
              <a:ext uri="{FF2B5EF4-FFF2-40B4-BE49-F238E27FC236}">
                <a16:creationId xmlns:a16="http://schemas.microsoft.com/office/drawing/2014/main" id="{5BBECF50-E1F0-43FB-9A35-67E005B6F17E}"/>
              </a:ext>
            </a:extLst>
          </p:cNvPr>
          <p:cNvSpPr/>
          <p:nvPr/>
        </p:nvSpPr>
        <p:spPr>
          <a:xfrm>
            <a:off x="1667774" y="2606445"/>
            <a:ext cx="815975" cy="398780"/>
          </a:xfrm>
          <a:custGeom>
            <a:avLst/>
            <a:gdLst/>
            <a:ahLst/>
            <a:cxnLst/>
            <a:rect l="l" t="t" r="r" b="b"/>
            <a:pathLst>
              <a:path w="815975" h="398780">
                <a:moveTo>
                  <a:pt x="0" y="66401"/>
                </a:moveTo>
                <a:lnTo>
                  <a:pt x="5218" y="40554"/>
                </a:lnTo>
                <a:lnTo>
                  <a:pt x="19448" y="19448"/>
                </a:lnTo>
                <a:lnTo>
                  <a:pt x="40554" y="5218"/>
                </a:lnTo>
                <a:lnTo>
                  <a:pt x="66401" y="0"/>
                </a:lnTo>
                <a:lnTo>
                  <a:pt x="749298" y="0"/>
                </a:lnTo>
                <a:lnTo>
                  <a:pt x="786138" y="11156"/>
                </a:lnTo>
                <a:lnTo>
                  <a:pt x="810645" y="40990"/>
                </a:lnTo>
                <a:lnTo>
                  <a:pt x="815699" y="66401"/>
                </a:lnTo>
                <a:lnTo>
                  <a:pt x="815699" y="331998"/>
                </a:lnTo>
                <a:lnTo>
                  <a:pt x="810481" y="357845"/>
                </a:lnTo>
                <a:lnTo>
                  <a:pt x="796251" y="378951"/>
                </a:lnTo>
                <a:lnTo>
                  <a:pt x="775145" y="393181"/>
                </a:lnTo>
                <a:lnTo>
                  <a:pt x="7492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0" name="object 4">
            <a:extLst>
              <a:ext uri="{FF2B5EF4-FFF2-40B4-BE49-F238E27FC236}">
                <a16:creationId xmlns:a16="http://schemas.microsoft.com/office/drawing/2014/main" id="{9741CDAE-4425-4DB2-BF16-C74A7310537A}"/>
              </a:ext>
            </a:extLst>
          </p:cNvPr>
          <p:cNvSpPr txBox="1"/>
          <p:nvPr/>
        </p:nvSpPr>
        <p:spPr>
          <a:xfrm>
            <a:off x="1760248" y="2681058"/>
            <a:ext cx="399415"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orbel" panose="020B0503020204020204" pitchFamily="34" charset="0"/>
                <a:cs typeface="Arial" panose="020B0604020202020204" pitchFamily="34" charset="0"/>
              </a:rPr>
              <a:t>Start</a:t>
            </a:r>
            <a:endParaRPr sz="1400" dirty="0">
              <a:latin typeface="Corbel" panose="020B0503020204020204" pitchFamily="34" charset="0"/>
              <a:cs typeface="Arial" panose="020B0604020202020204" pitchFamily="34" charset="0"/>
            </a:endParaRPr>
          </a:p>
        </p:txBody>
      </p:sp>
      <p:sp>
        <p:nvSpPr>
          <p:cNvPr id="11" name="object 5">
            <a:extLst>
              <a:ext uri="{FF2B5EF4-FFF2-40B4-BE49-F238E27FC236}">
                <a16:creationId xmlns:a16="http://schemas.microsoft.com/office/drawing/2014/main" id="{CCD25382-7257-443D-B64F-75014AC51DD9}"/>
              </a:ext>
            </a:extLst>
          </p:cNvPr>
          <p:cNvSpPr/>
          <p:nvPr/>
        </p:nvSpPr>
        <p:spPr>
          <a:xfrm>
            <a:off x="2967699" y="1890195"/>
            <a:ext cx="1656080" cy="1854835"/>
          </a:xfrm>
          <a:custGeom>
            <a:avLst/>
            <a:gdLst/>
            <a:ahLst/>
            <a:cxnLst/>
            <a:rect l="l" t="t" r="r" b="b"/>
            <a:pathLst>
              <a:path w="1656080" h="1854835">
                <a:moveTo>
                  <a:pt x="1379994" y="1854599"/>
                </a:move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2" name="object 6">
            <a:extLst>
              <a:ext uri="{FF2B5EF4-FFF2-40B4-BE49-F238E27FC236}">
                <a16:creationId xmlns:a16="http://schemas.microsoft.com/office/drawing/2014/main" id="{48D394E8-84EC-40D4-B968-02528EC28F5B}"/>
              </a:ext>
            </a:extLst>
          </p:cNvPr>
          <p:cNvSpPr/>
          <p:nvPr/>
        </p:nvSpPr>
        <p:spPr>
          <a:xfrm>
            <a:off x="2967699" y="1890195"/>
            <a:ext cx="1656080" cy="1854835"/>
          </a:xfrm>
          <a:custGeom>
            <a:avLst/>
            <a:gdLst/>
            <a:ahLst/>
            <a:cxnLst/>
            <a:rect l="l" t="t" r="r" b="b"/>
            <a:pathLst>
              <a:path w="1656080" h="1854835">
                <a:moveTo>
                  <a:pt x="0" y="276005"/>
                </a:moveTo>
                <a:lnTo>
                  <a:pt x="4446" y="226393"/>
                </a:lnTo>
                <a:lnTo>
                  <a:pt x="17267" y="179698"/>
                </a:lnTo>
                <a:lnTo>
                  <a:pt x="37682" y="136700"/>
                </a:lnTo>
                <a:lnTo>
                  <a:pt x="64913" y="98178"/>
                </a:lnTo>
                <a:lnTo>
                  <a:pt x="98178" y="64913"/>
                </a:lnTo>
                <a:lnTo>
                  <a:pt x="136700" y="37682"/>
                </a:lnTo>
                <a:lnTo>
                  <a:pt x="179698" y="17267"/>
                </a:lnTo>
                <a:lnTo>
                  <a:pt x="226393" y="4446"/>
                </a:lnTo>
                <a:lnTo>
                  <a:pt x="276005" y="0"/>
                </a:lnTo>
                <a:lnTo>
                  <a:pt x="1379994" y="0"/>
                </a:lnTo>
                <a:lnTo>
                  <a:pt x="1434091" y="5352"/>
                </a:lnTo>
                <a:lnTo>
                  <a:pt x="1485617" y="21009"/>
                </a:lnTo>
                <a:lnTo>
                  <a:pt x="1533122" y="46372"/>
                </a:lnTo>
                <a:lnTo>
                  <a:pt x="1575159" y="80840"/>
                </a:lnTo>
                <a:lnTo>
                  <a:pt x="1609627" y="122877"/>
                </a:lnTo>
                <a:lnTo>
                  <a:pt x="1634990" y="170382"/>
                </a:lnTo>
                <a:lnTo>
                  <a:pt x="1650647" y="221908"/>
                </a:lnTo>
                <a:lnTo>
                  <a:pt x="1655999" y="276005"/>
                </a:lnTo>
                <a:lnTo>
                  <a:pt x="1655999" y="1578594"/>
                </a:lnTo>
                <a:lnTo>
                  <a:pt x="1651553" y="1628206"/>
                </a:lnTo>
                <a:lnTo>
                  <a:pt x="1638732" y="1674901"/>
                </a:lnTo>
                <a:lnTo>
                  <a:pt x="1618317" y="1717899"/>
                </a:lnTo>
                <a:lnTo>
                  <a:pt x="1591086" y="1756421"/>
                </a:lnTo>
                <a:lnTo>
                  <a:pt x="1557821" y="1789686"/>
                </a:lnTo>
                <a:lnTo>
                  <a:pt x="1519299" y="1816917"/>
                </a:lnTo>
                <a:lnTo>
                  <a:pt x="1476301" y="1837332"/>
                </a:lnTo>
                <a:lnTo>
                  <a:pt x="1429606" y="1850153"/>
                </a:lnTo>
                <a:lnTo>
                  <a:pt x="1379994" y="1854599"/>
                </a:lnTo>
                <a:lnTo>
                  <a:pt x="276005" y="1854599"/>
                </a:lnTo>
                <a:lnTo>
                  <a:pt x="226393" y="1850153"/>
                </a:lnTo>
                <a:lnTo>
                  <a:pt x="179698" y="1837332"/>
                </a:lnTo>
                <a:lnTo>
                  <a:pt x="136700" y="1816917"/>
                </a:lnTo>
                <a:lnTo>
                  <a:pt x="98178" y="1789686"/>
                </a:lnTo>
                <a:lnTo>
                  <a:pt x="64913" y="1756421"/>
                </a:lnTo>
                <a:lnTo>
                  <a:pt x="37682" y="1717899"/>
                </a:lnTo>
                <a:lnTo>
                  <a:pt x="17267" y="1674901"/>
                </a:lnTo>
                <a:lnTo>
                  <a:pt x="4446" y="1628206"/>
                </a:lnTo>
                <a:lnTo>
                  <a:pt x="0" y="1578594"/>
                </a:lnTo>
                <a:lnTo>
                  <a:pt x="0" y="276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3" name="object 7">
            <a:extLst>
              <a:ext uri="{FF2B5EF4-FFF2-40B4-BE49-F238E27FC236}">
                <a16:creationId xmlns:a16="http://schemas.microsoft.com/office/drawing/2014/main" id="{0F2B07AD-9B1C-4A99-A6B7-916DA2582422}"/>
              </a:ext>
            </a:extLst>
          </p:cNvPr>
          <p:cNvSpPr/>
          <p:nvPr/>
        </p:nvSpPr>
        <p:spPr>
          <a:xfrm>
            <a:off x="5526175" y="2561995"/>
            <a:ext cx="1409065" cy="565785"/>
          </a:xfrm>
          <a:custGeom>
            <a:avLst/>
            <a:gdLst/>
            <a:ahLst/>
            <a:cxnLst/>
            <a:rect l="l" t="t" r="r" b="b"/>
            <a:pathLst>
              <a:path w="1409064" h="565785">
                <a:moveTo>
                  <a:pt x="1314597" y="565199"/>
                </a:moveTo>
                <a:lnTo>
                  <a:pt x="94201" y="565199"/>
                </a:lnTo>
                <a:lnTo>
                  <a:pt x="57534" y="557797"/>
                </a:lnTo>
                <a:lnTo>
                  <a:pt x="27591" y="537608"/>
                </a:lnTo>
                <a:lnTo>
                  <a:pt x="7402" y="507665"/>
                </a:lnTo>
                <a:lnTo>
                  <a:pt x="0" y="470998"/>
                </a:lnTo>
                <a:lnTo>
                  <a:pt x="0" y="94201"/>
                </a:ln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4" name="object 8">
            <a:extLst>
              <a:ext uri="{FF2B5EF4-FFF2-40B4-BE49-F238E27FC236}">
                <a16:creationId xmlns:a16="http://schemas.microsoft.com/office/drawing/2014/main" id="{0A3CC360-0509-4DFE-AB23-47DA50864A28}"/>
              </a:ext>
            </a:extLst>
          </p:cNvPr>
          <p:cNvSpPr/>
          <p:nvPr/>
        </p:nvSpPr>
        <p:spPr>
          <a:xfrm>
            <a:off x="5526175" y="2561995"/>
            <a:ext cx="1409065" cy="565785"/>
          </a:xfrm>
          <a:custGeom>
            <a:avLst/>
            <a:gdLst/>
            <a:ahLst/>
            <a:cxnLst/>
            <a:rect l="l" t="t" r="r" b="b"/>
            <a:pathLst>
              <a:path w="1409064" h="565785">
                <a:moveTo>
                  <a:pt x="0" y="94201"/>
                </a:moveTo>
                <a:lnTo>
                  <a:pt x="7402" y="57534"/>
                </a:lnTo>
                <a:lnTo>
                  <a:pt x="27591" y="27591"/>
                </a:lnTo>
                <a:lnTo>
                  <a:pt x="57534" y="7402"/>
                </a:lnTo>
                <a:lnTo>
                  <a:pt x="94201" y="0"/>
                </a:lnTo>
                <a:lnTo>
                  <a:pt x="1314597" y="0"/>
                </a:lnTo>
                <a:lnTo>
                  <a:pt x="1366861" y="15827"/>
                </a:lnTo>
                <a:lnTo>
                  <a:pt x="1401629" y="58152"/>
                </a:lnTo>
                <a:lnTo>
                  <a:pt x="1408799" y="94201"/>
                </a:lnTo>
                <a:lnTo>
                  <a:pt x="1408799" y="470998"/>
                </a:lnTo>
                <a:lnTo>
                  <a:pt x="1401397" y="507665"/>
                </a:lnTo>
                <a:lnTo>
                  <a:pt x="1381208" y="537608"/>
                </a:lnTo>
                <a:lnTo>
                  <a:pt x="1351265" y="557797"/>
                </a:lnTo>
                <a:lnTo>
                  <a:pt x="1314597" y="565199"/>
                </a:lnTo>
                <a:lnTo>
                  <a:pt x="94201" y="565199"/>
                </a:lnTo>
                <a:lnTo>
                  <a:pt x="57534" y="557797"/>
                </a:lnTo>
                <a:lnTo>
                  <a:pt x="27591" y="537608"/>
                </a:lnTo>
                <a:lnTo>
                  <a:pt x="7402" y="507665"/>
                </a:lnTo>
                <a:lnTo>
                  <a:pt x="0" y="470998"/>
                </a:lnTo>
                <a:lnTo>
                  <a:pt x="0" y="942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5" name="object 9">
            <a:extLst>
              <a:ext uri="{FF2B5EF4-FFF2-40B4-BE49-F238E27FC236}">
                <a16:creationId xmlns:a16="http://schemas.microsoft.com/office/drawing/2014/main" id="{6ADDF653-EE9C-426B-B5E0-24AE3E899F9C}"/>
              </a:ext>
            </a:extLst>
          </p:cNvPr>
          <p:cNvSpPr txBox="1"/>
          <p:nvPr/>
        </p:nvSpPr>
        <p:spPr>
          <a:xfrm>
            <a:off x="5626791" y="2615233"/>
            <a:ext cx="1275606" cy="465512"/>
          </a:xfrm>
          <a:prstGeom prst="rect">
            <a:avLst/>
          </a:prstGeom>
        </p:spPr>
        <p:txBody>
          <a:bodyPr vert="horz" wrap="square" lIns="0" tIns="22860" rIns="0" bIns="0" rtlCol="0">
            <a:spAutoFit/>
          </a:bodyPr>
          <a:lstStyle/>
          <a:p>
            <a:pPr marL="12700" marR="5080" algn="ctr">
              <a:lnSpc>
                <a:spcPts val="1650"/>
              </a:lnSpc>
              <a:spcBef>
                <a:spcPts val="180"/>
              </a:spcBef>
            </a:pPr>
            <a:r>
              <a:rPr sz="1800" spc="-5" dirty="0">
                <a:latin typeface="Corbel" panose="020B0503020204020204" pitchFamily="34" charset="0"/>
                <a:cs typeface="Arial" panose="020B0604020202020204" pitchFamily="34" charset="0"/>
              </a:rPr>
              <a:t>Data  Acquisition</a:t>
            </a:r>
            <a:endParaRPr sz="1800" dirty="0">
              <a:latin typeface="Corbel" panose="020B0503020204020204" pitchFamily="34" charset="0"/>
              <a:cs typeface="Arial" panose="020B0604020202020204" pitchFamily="34" charset="0"/>
            </a:endParaRPr>
          </a:p>
        </p:txBody>
      </p:sp>
      <p:sp>
        <p:nvSpPr>
          <p:cNvPr id="16" name="object 10">
            <a:extLst>
              <a:ext uri="{FF2B5EF4-FFF2-40B4-BE49-F238E27FC236}">
                <a16:creationId xmlns:a16="http://schemas.microsoft.com/office/drawing/2014/main" id="{3ECF4DE4-A399-4B63-B0B0-2BF217CE525E}"/>
              </a:ext>
            </a:extLst>
          </p:cNvPr>
          <p:cNvSpPr txBox="1"/>
          <p:nvPr/>
        </p:nvSpPr>
        <p:spPr>
          <a:xfrm>
            <a:off x="6917512" y="2615233"/>
            <a:ext cx="600710" cy="228268"/>
          </a:xfrm>
          <a:prstGeom prst="rect">
            <a:avLst/>
          </a:prstGeom>
        </p:spPr>
        <p:txBody>
          <a:bodyPr vert="horz" wrap="square" lIns="0" tIns="12700" rIns="0" bIns="0" rtlCol="0">
            <a:spAutoFit/>
          </a:bodyPr>
          <a:lstStyle/>
          <a:p>
            <a:pPr marL="12700">
              <a:lnSpc>
                <a:spcPct val="100000"/>
              </a:lnSpc>
              <a:spcBef>
                <a:spcPts val="100"/>
              </a:spcBef>
              <a:tabLst>
                <a:tab pos="587375" algn="l"/>
              </a:tabLst>
            </a:pPr>
            <a:r>
              <a:rPr sz="1400" u="sng"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17" name="object 11">
            <a:extLst>
              <a:ext uri="{FF2B5EF4-FFF2-40B4-BE49-F238E27FC236}">
                <a16:creationId xmlns:a16="http://schemas.microsoft.com/office/drawing/2014/main" id="{293AC59B-C849-42FC-BA7D-0E5C218C8D53}"/>
              </a:ext>
            </a:extLst>
          </p:cNvPr>
          <p:cNvSpPr txBox="1"/>
          <p:nvPr/>
        </p:nvSpPr>
        <p:spPr>
          <a:xfrm>
            <a:off x="3140324" y="2044545"/>
            <a:ext cx="1353185" cy="482120"/>
          </a:xfrm>
          <a:prstGeom prst="rect">
            <a:avLst/>
          </a:prstGeom>
          <a:solidFill>
            <a:srgbClr val="FFF1CC"/>
          </a:solidFill>
          <a:ln w="9524">
            <a:solidFill>
              <a:srgbClr val="595959"/>
            </a:solidFill>
          </a:ln>
        </p:spPr>
        <p:txBody>
          <a:bodyPr vert="horz" wrap="square" lIns="0" tIns="52705" rIns="0" bIns="0" rtlCol="0">
            <a:spAutoFit/>
          </a:bodyPr>
          <a:lstStyle/>
          <a:p>
            <a:pPr marL="85725" marR="372745">
              <a:lnSpc>
                <a:spcPts val="1650"/>
              </a:lnSpc>
              <a:spcBef>
                <a:spcPts val="415"/>
              </a:spcBef>
            </a:pPr>
            <a:r>
              <a:rPr sz="1400" spc="-5" dirty="0">
                <a:latin typeface="Corbel" panose="020B0503020204020204" pitchFamily="34" charset="0"/>
                <a:cs typeface="Arial" panose="020B0604020202020204" pitchFamily="34" charset="0"/>
              </a:rPr>
              <a:t>What is</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question?</a:t>
            </a:r>
            <a:endParaRPr sz="1400" dirty="0">
              <a:latin typeface="Corbel" panose="020B0503020204020204" pitchFamily="34" charset="0"/>
              <a:cs typeface="Arial" panose="020B0604020202020204" pitchFamily="34" charset="0"/>
            </a:endParaRPr>
          </a:p>
        </p:txBody>
      </p:sp>
      <p:sp>
        <p:nvSpPr>
          <p:cNvPr id="18" name="object 12">
            <a:extLst>
              <a:ext uri="{FF2B5EF4-FFF2-40B4-BE49-F238E27FC236}">
                <a16:creationId xmlns:a16="http://schemas.microsoft.com/office/drawing/2014/main" id="{1D97E9F6-85CC-4655-A895-CD860EB97C58}"/>
              </a:ext>
            </a:extLst>
          </p:cNvPr>
          <p:cNvSpPr/>
          <p:nvPr/>
        </p:nvSpPr>
        <p:spPr>
          <a:xfrm>
            <a:off x="3091299" y="2899845"/>
            <a:ext cx="1409065" cy="672465"/>
          </a:xfrm>
          <a:custGeom>
            <a:avLst/>
            <a:gdLst/>
            <a:ahLst/>
            <a:cxnLst/>
            <a:rect l="l" t="t" r="r" b="b"/>
            <a:pathLst>
              <a:path w="1409064" h="672464">
                <a:moveTo>
                  <a:pt x="1408799" y="672299"/>
                </a:moveTo>
                <a:lnTo>
                  <a:pt x="0" y="672299"/>
                </a:lnTo>
                <a:lnTo>
                  <a:pt x="0" y="0"/>
                </a:lnTo>
                <a:lnTo>
                  <a:pt x="1408799" y="0"/>
                </a:lnTo>
                <a:lnTo>
                  <a:pt x="1408799" y="6722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19" name="object 13">
            <a:extLst>
              <a:ext uri="{FF2B5EF4-FFF2-40B4-BE49-F238E27FC236}">
                <a16:creationId xmlns:a16="http://schemas.microsoft.com/office/drawing/2014/main" id="{C5782AA5-CEE6-4DD7-9AE7-2708E722B907}"/>
              </a:ext>
            </a:extLst>
          </p:cNvPr>
          <p:cNvSpPr/>
          <p:nvPr/>
        </p:nvSpPr>
        <p:spPr>
          <a:xfrm>
            <a:off x="3091299" y="2899845"/>
            <a:ext cx="1409065" cy="672465"/>
          </a:xfrm>
          <a:custGeom>
            <a:avLst/>
            <a:gdLst/>
            <a:ahLst/>
            <a:cxnLst/>
            <a:rect l="l" t="t" r="r" b="b"/>
            <a:pathLst>
              <a:path w="1409064" h="672464">
                <a:moveTo>
                  <a:pt x="0" y="0"/>
                </a:moveTo>
                <a:lnTo>
                  <a:pt x="1408799" y="0"/>
                </a:lnTo>
                <a:lnTo>
                  <a:pt x="1408799" y="672299"/>
                </a:lnTo>
                <a:lnTo>
                  <a:pt x="0" y="6722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0" name="object 14">
            <a:extLst>
              <a:ext uri="{FF2B5EF4-FFF2-40B4-BE49-F238E27FC236}">
                <a16:creationId xmlns:a16="http://schemas.microsoft.com/office/drawing/2014/main" id="{822F8DB0-3905-4C92-8F03-E19F70C17AA5}"/>
              </a:ext>
            </a:extLst>
          </p:cNvPr>
          <p:cNvSpPr txBox="1"/>
          <p:nvPr/>
        </p:nvSpPr>
        <p:spPr>
          <a:xfrm>
            <a:off x="3164325" y="2901857"/>
            <a:ext cx="1021080" cy="669992"/>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What type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of  data is  needed?</a:t>
            </a:r>
            <a:endParaRPr sz="1400" dirty="0">
              <a:latin typeface="Corbel" panose="020B0503020204020204" pitchFamily="34" charset="0"/>
              <a:cs typeface="Arial" panose="020B0604020202020204" pitchFamily="34" charset="0"/>
            </a:endParaRPr>
          </a:p>
        </p:txBody>
      </p:sp>
      <p:sp>
        <p:nvSpPr>
          <p:cNvPr id="21" name="object 15">
            <a:extLst>
              <a:ext uri="{FF2B5EF4-FFF2-40B4-BE49-F238E27FC236}">
                <a16:creationId xmlns:a16="http://schemas.microsoft.com/office/drawing/2014/main" id="{42C525A3-8A5B-4052-9977-1B7433CAAB74}"/>
              </a:ext>
            </a:extLst>
          </p:cNvPr>
          <p:cNvSpPr/>
          <p:nvPr/>
        </p:nvSpPr>
        <p:spPr>
          <a:xfrm>
            <a:off x="3647750" y="4312920"/>
            <a:ext cx="3593465" cy="1893570"/>
          </a:xfrm>
          <a:custGeom>
            <a:avLst/>
            <a:gdLst/>
            <a:ahLst/>
            <a:cxnLst/>
            <a:rect l="l" t="t" r="r" b="b"/>
            <a:pathLst>
              <a:path w="3593465" h="1893570">
                <a:moveTo>
                  <a:pt x="32775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2" name="object 16">
            <a:extLst>
              <a:ext uri="{FF2B5EF4-FFF2-40B4-BE49-F238E27FC236}">
                <a16:creationId xmlns:a16="http://schemas.microsoft.com/office/drawing/2014/main" id="{F384584E-347A-4EE7-9B03-652E4F634ED1}"/>
              </a:ext>
            </a:extLst>
          </p:cNvPr>
          <p:cNvSpPr/>
          <p:nvPr/>
        </p:nvSpPr>
        <p:spPr>
          <a:xfrm>
            <a:off x="3647750" y="4312920"/>
            <a:ext cx="3593465" cy="1893570"/>
          </a:xfrm>
          <a:custGeom>
            <a:avLst/>
            <a:gdLst/>
            <a:ahLst/>
            <a:cxnLst/>
            <a:rect l="l" t="t" r="r" b="b"/>
            <a:pathLst>
              <a:path w="3593465"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3277593" y="0"/>
                </a:lnTo>
                <a:lnTo>
                  <a:pt x="3327247" y="3930"/>
                </a:lnTo>
                <a:lnTo>
                  <a:pt x="3375231" y="15487"/>
                </a:lnTo>
                <a:lnTo>
                  <a:pt x="3420698" y="34320"/>
                </a:lnTo>
                <a:lnTo>
                  <a:pt x="3462800" y="60078"/>
                </a:lnTo>
                <a:lnTo>
                  <a:pt x="3500690" y="92409"/>
                </a:lnTo>
                <a:lnTo>
                  <a:pt x="3533021" y="130299"/>
                </a:lnTo>
                <a:lnTo>
                  <a:pt x="3558779" y="172401"/>
                </a:lnTo>
                <a:lnTo>
                  <a:pt x="3577612" y="217868"/>
                </a:lnTo>
                <a:lnTo>
                  <a:pt x="3589169" y="265852"/>
                </a:lnTo>
                <a:lnTo>
                  <a:pt x="3593099" y="315506"/>
                </a:lnTo>
                <a:lnTo>
                  <a:pt x="3593099" y="1577493"/>
                </a:lnTo>
                <a:lnTo>
                  <a:pt x="3589679" y="1624116"/>
                </a:lnTo>
                <a:lnTo>
                  <a:pt x="3579741" y="1668616"/>
                </a:lnTo>
                <a:lnTo>
                  <a:pt x="3563776" y="1710503"/>
                </a:lnTo>
                <a:lnTo>
                  <a:pt x="3542269" y="1749290"/>
                </a:lnTo>
                <a:lnTo>
                  <a:pt x="3515711" y="1784489"/>
                </a:lnTo>
                <a:lnTo>
                  <a:pt x="3484588" y="1815611"/>
                </a:lnTo>
                <a:lnTo>
                  <a:pt x="3449390" y="1842169"/>
                </a:lnTo>
                <a:lnTo>
                  <a:pt x="3410603" y="1863676"/>
                </a:lnTo>
                <a:lnTo>
                  <a:pt x="3368716" y="1879641"/>
                </a:lnTo>
                <a:lnTo>
                  <a:pt x="3324216" y="1889579"/>
                </a:lnTo>
                <a:lnTo>
                  <a:pt x="32775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3" name="object 17">
            <a:extLst>
              <a:ext uri="{FF2B5EF4-FFF2-40B4-BE49-F238E27FC236}">
                <a16:creationId xmlns:a16="http://schemas.microsoft.com/office/drawing/2014/main" id="{02BB349C-F812-4D1C-8FA6-65F2708C70E2}"/>
              </a:ext>
            </a:extLst>
          </p:cNvPr>
          <p:cNvSpPr/>
          <p:nvPr/>
        </p:nvSpPr>
        <p:spPr>
          <a:xfrm>
            <a:off x="7515624" y="1782119"/>
            <a:ext cx="2808605" cy="2121535"/>
          </a:xfrm>
          <a:custGeom>
            <a:avLst/>
            <a:gdLst/>
            <a:ahLst/>
            <a:cxnLst/>
            <a:rect l="l" t="t" r="r" b="b"/>
            <a:pathLst>
              <a:path w="2808604" h="2121535">
                <a:moveTo>
                  <a:pt x="2454492" y="2120999"/>
                </a:move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3"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4" name="object 18">
            <a:extLst>
              <a:ext uri="{FF2B5EF4-FFF2-40B4-BE49-F238E27FC236}">
                <a16:creationId xmlns:a16="http://schemas.microsoft.com/office/drawing/2014/main" id="{A71B7528-B5DD-4FD7-83AD-7EA03F048BF3}"/>
              </a:ext>
            </a:extLst>
          </p:cNvPr>
          <p:cNvSpPr/>
          <p:nvPr/>
        </p:nvSpPr>
        <p:spPr>
          <a:xfrm>
            <a:off x="7515624" y="1782119"/>
            <a:ext cx="2808605" cy="2121535"/>
          </a:xfrm>
          <a:custGeom>
            <a:avLst/>
            <a:gdLst/>
            <a:ahLst/>
            <a:cxnLst/>
            <a:rect l="l" t="t" r="r" b="b"/>
            <a:pathLst>
              <a:path w="2808604" h="2121535">
                <a:moveTo>
                  <a:pt x="0" y="353507"/>
                </a:moveTo>
                <a:lnTo>
                  <a:pt x="3227" y="305538"/>
                </a:lnTo>
                <a:lnTo>
                  <a:pt x="12627" y="259530"/>
                </a:lnTo>
                <a:lnTo>
                  <a:pt x="27780" y="215906"/>
                </a:lnTo>
                <a:lnTo>
                  <a:pt x="48264" y="175085"/>
                </a:lnTo>
                <a:lnTo>
                  <a:pt x="73657" y="137489"/>
                </a:lnTo>
                <a:lnTo>
                  <a:pt x="103539" y="103539"/>
                </a:lnTo>
                <a:lnTo>
                  <a:pt x="137489" y="73657"/>
                </a:lnTo>
                <a:lnTo>
                  <a:pt x="175085" y="48264"/>
                </a:lnTo>
                <a:lnTo>
                  <a:pt x="215906" y="27780"/>
                </a:lnTo>
                <a:lnTo>
                  <a:pt x="259530" y="12627"/>
                </a:lnTo>
                <a:lnTo>
                  <a:pt x="305538" y="3227"/>
                </a:lnTo>
                <a:lnTo>
                  <a:pt x="353506" y="0"/>
                </a:lnTo>
                <a:lnTo>
                  <a:pt x="2454492" y="0"/>
                </a:lnTo>
                <a:lnTo>
                  <a:pt x="2500959" y="3065"/>
                </a:lnTo>
                <a:lnTo>
                  <a:pt x="2546236" y="12111"/>
                </a:lnTo>
                <a:lnTo>
                  <a:pt x="2589774" y="26909"/>
                </a:lnTo>
                <a:lnTo>
                  <a:pt x="2631024" y="47231"/>
                </a:lnTo>
                <a:lnTo>
                  <a:pt x="2669435" y="72850"/>
                </a:lnTo>
                <a:lnTo>
                  <a:pt x="2704459" y="103539"/>
                </a:lnTo>
                <a:lnTo>
                  <a:pt x="2735148" y="138564"/>
                </a:lnTo>
                <a:lnTo>
                  <a:pt x="2760768" y="176976"/>
                </a:lnTo>
                <a:lnTo>
                  <a:pt x="2781090" y="218225"/>
                </a:lnTo>
                <a:lnTo>
                  <a:pt x="2795888" y="261763"/>
                </a:lnTo>
                <a:lnTo>
                  <a:pt x="2804934" y="307040"/>
                </a:lnTo>
                <a:lnTo>
                  <a:pt x="2807999" y="353507"/>
                </a:lnTo>
                <a:lnTo>
                  <a:pt x="2807999" y="1767492"/>
                </a:lnTo>
                <a:lnTo>
                  <a:pt x="2804772" y="1815461"/>
                </a:lnTo>
                <a:lnTo>
                  <a:pt x="2795372" y="1861469"/>
                </a:lnTo>
                <a:lnTo>
                  <a:pt x="2780219" y="1905093"/>
                </a:lnTo>
                <a:lnTo>
                  <a:pt x="2759736" y="1945914"/>
                </a:lnTo>
                <a:lnTo>
                  <a:pt x="2734342" y="1983510"/>
                </a:lnTo>
                <a:lnTo>
                  <a:pt x="2704460" y="2017460"/>
                </a:lnTo>
                <a:lnTo>
                  <a:pt x="2670510" y="2047342"/>
                </a:lnTo>
                <a:lnTo>
                  <a:pt x="2632914" y="2072735"/>
                </a:lnTo>
                <a:lnTo>
                  <a:pt x="2592094" y="2093219"/>
                </a:lnTo>
                <a:lnTo>
                  <a:pt x="2548469" y="2108372"/>
                </a:lnTo>
                <a:lnTo>
                  <a:pt x="2502461" y="2117772"/>
                </a:lnTo>
                <a:lnTo>
                  <a:pt x="2454492" y="2120999"/>
                </a:lnTo>
                <a:lnTo>
                  <a:pt x="353506" y="2120999"/>
                </a:lnTo>
                <a:lnTo>
                  <a:pt x="305538" y="2117772"/>
                </a:lnTo>
                <a:lnTo>
                  <a:pt x="259530" y="2108372"/>
                </a:lnTo>
                <a:lnTo>
                  <a:pt x="215906" y="2093219"/>
                </a:lnTo>
                <a:lnTo>
                  <a:pt x="175085" y="2072735"/>
                </a:lnTo>
                <a:lnTo>
                  <a:pt x="137489" y="2047342"/>
                </a:lnTo>
                <a:lnTo>
                  <a:pt x="103539" y="2017460"/>
                </a:lnTo>
                <a:lnTo>
                  <a:pt x="73657" y="1983510"/>
                </a:lnTo>
                <a:lnTo>
                  <a:pt x="48264" y="1945914"/>
                </a:lnTo>
                <a:lnTo>
                  <a:pt x="27780" y="1905093"/>
                </a:lnTo>
                <a:lnTo>
                  <a:pt x="12627" y="1861469"/>
                </a:lnTo>
                <a:lnTo>
                  <a:pt x="3227" y="1815461"/>
                </a:lnTo>
                <a:lnTo>
                  <a:pt x="0" y="1767492"/>
                </a:lnTo>
                <a:lnTo>
                  <a:pt x="0" y="35350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5" name="object 19">
            <a:extLst>
              <a:ext uri="{FF2B5EF4-FFF2-40B4-BE49-F238E27FC236}">
                <a16:creationId xmlns:a16="http://schemas.microsoft.com/office/drawing/2014/main" id="{AF35D0D1-1BA3-4D78-95AB-403D8A5327EE}"/>
              </a:ext>
            </a:extLst>
          </p:cNvPr>
          <p:cNvSpPr/>
          <p:nvPr/>
        </p:nvSpPr>
        <p:spPr>
          <a:xfrm>
            <a:off x="7526775" y="4312920"/>
            <a:ext cx="2573020" cy="1893570"/>
          </a:xfrm>
          <a:custGeom>
            <a:avLst/>
            <a:gdLst/>
            <a:ahLst/>
            <a:cxnLst/>
            <a:rect l="l" t="t" r="r" b="b"/>
            <a:pathLst>
              <a:path w="2573020" h="1893570">
                <a:moveTo>
                  <a:pt x="2256993" y="1892999"/>
                </a:move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6" name="object 20">
            <a:extLst>
              <a:ext uri="{FF2B5EF4-FFF2-40B4-BE49-F238E27FC236}">
                <a16:creationId xmlns:a16="http://schemas.microsoft.com/office/drawing/2014/main" id="{1A03EACD-40CB-4250-B76E-252711C3D66B}"/>
              </a:ext>
            </a:extLst>
          </p:cNvPr>
          <p:cNvSpPr/>
          <p:nvPr/>
        </p:nvSpPr>
        <p:spPr>
          <a:xfrm>
            <a:off x="7526775" y="4312920"/>
            <a:ext cx="2573020" cy="1893570"/>
          </a:xfrm>
          <a:custGeom>
            <a:avLst/>
            <a:gdLst/>
            <a:ahLst/>
            <a:cxnLst/>
            <a:rect l="l" t="t" r="r" b="b"/>
            <a:pathLst>
              <a:path w="2573020" h="1893570">
                <a:moveTo>
                  <a:pt x="0" y="315506"/>
                </a:moveTo>
                <a:lnTo>
                  <a:pt x="3420" y="268883"/>
                </a:lnTo>
                <a:lnTo>
                  <a:pt x="13358" y="224383"/>
                </a:lnTo>
                <a:lnTo>
                  <a:pt x="29323" y="182496"/>
                </a:lnTo>
                <a:lnTo>
                  <a:pt x="50830" y="143709"/>
                </a:lnTo>
                <a:lnTo>
                  <a:pt x="77388" y="108510"/>
                </a:lnTo>
                <a:lnTo>
                  <a:pt x="108510" y="77388"/>
                </a:lnTo>
                <a:lnTo>
                  <a:pt x="143709" y="50830"/>
                </a:lnTo>
                <a:lnTo>
                  <a:pt x="182496" y="29323"/>
                </a:lnTo>
                <a:lnTo>
                  <a:pt x="224383" y="13358"/>
                </a:lnTo>
                <a:lnTo>
                  <a:pt x="268883" y="3420"/>
                </a:lnTo>
                <a:lnTo>
                  <a:pt x="315506" y="0"/>
                </a:lnTo>
                <a:lnTo>
                  <a:pt x="2256993" y="0"/>
                </a:lnTo>
                <a:lnTo>
                  <a:pt x="2306647" y="3930"/>
                </a:lnTo>
                <a:lnTo>
                  <a:pt x="2354631" y="15487"/>
                </a:lnTo>
                <a:lnTo>
                  <a:pt x="2400098" y="34320"/>
                </a:lnTo>
                <a:lnTo>
                  <a:pt x="2442200" y="60078"/>
                </a:lnTo>
                <a:lnTo>
                  <a:pt x="2480090" y="92409"/>
                </a:lnTo>
                <a:lnTo>
                  <a:pt x="2512421" y="130299"/>
                </a:lnTo>
                <a:lnTo>
                  <a:pt x="2538179" y="172401"/>
                </a:lnTo>
                <a:lnTo>
                  <a:pt x="2557012" y="217868"/>
                </a:lnTo>
                <a:lnTo>
                  <a:pt x="2568569" y="265852"/>
                </a:lnTo>
                <a:lnTo>
                  <a:pt x="2572499" y="315506"/>
                </a:lnTo>
                <a:lnTo>
                  <a:pt x="2572499" y="1577493"/>
                </a:lnTo>
                <a:lnTo>
                  <a:pt x="2569079" y="1624116"/>
                </a:lnTo>
                <a:lnTo>
                  <a:pt x="2559141" y="1668616"/>
                </a:lnTo>
                <a:lnTo>
                  <a:pt x="2543176" y="1710503"/>
                </a:lnTo>
                <a:lnTo>
                  <a:pt x="2521669" y="1749290"/>
                </a:lnTo>
                <a:lnTo>
                  <a:pt x="2495111" y="1784489"/>
                </a:lnTo>
                <a:lnTo>
                  <a:pt x="2463988" y="1815611"/>
                </a:lnTo>
                <a:lnTo>
                  <a:pt x="2428790" y="1842169"/>
                </a:lnTo>
                <a:lnTo>
                  <a:pt x="2390003" y="1863676"/>
                </a:lnTo>
                <a:lnTo>
                  <a:pt x="2348116" y="1879641"/>
                </a:lnTo>
                <a:lnTo>
                  <a:pt x="2303616" y="1889579"/>
                </a:lnTo>
                <a:lnTo>
                  <a:pt x="2256993" y="1892999"/>
                </a:lnTo>
                <a:lnTo>
                  <a:pt x="315506" y="1892999"/>
                </a:lnTo>
                <a:lnTo>
                  <a:pt x="268883" y="1889579"/>
                </a:lnTo>
                <a:lnTo>
                  <a:pt x="224383" y="1879641"/>
                </a:lnTo>
                <a:lnTo>
                  <a:pt x="182496" y="1863676"/>
                </a:lnTo>
                <a:lnTo>
                  <a:pt x="143709" y="1842169"/>
                </a:lnTo>
                <a:lnTo>
                  <a:pt x="108510" y="1815611"/>
                </a:lnTo>
                <a:lnTo>
                  <a:pt x="77388" y="1784489"/>
                </a:lnTo>
                <a:lnTo>
                  <a:pt x="50830" y="1749290"/>
                </a:lnTo>
                <a:lnTo>
                  <a:pt x="29323" y="1710503"/>
                </a:lnTo>
                <a:lnTo>
                  <a:pt x="13358" y="1668616"/>
                </a:lnTo>
                <a:lnTo>
                  <a:pt x="3420" y="1624116"/>
                </a:lnTo>
                <a:lnTo>
                  <a:pt x="0" y="1577493"/>
                </a:lnTo>
                <a:lnTo>
                  <a:pt x="0" y="315506"/>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27" name="object 21">
            <a:extLst>
              <a:ext uri="{FF2B5EF4-FFF2-40B4-BE49-F238E27FC236}">
                <a16:creationId xmlns:a16="http://schemas.microsoft.com/office/drawing/2014/main" id="{44727F5E-A7E4-481A-8750-376612CB1EA7}"/>
              </a:ext>
            </a:extLst>
          </p:cNvPr>
          <p:cNvSpPr txBox="1"/>
          <p:nvPr/>
        </p:nvSpPr>
        <p:spPr>
          <a:xfrm>
            <a:off x="7727050" y="2358970"/>
            <a:ext cx="902969" cy="698076"/>
          </a:xfrm>
          <a:prstGeom prst="rect">
            <a:avLst/>
          </a:prstGeom>
          <a:solidFill>
            <a:srgbClr val="FFF1CC"/>
          </a:solidFill>
          <a:ln w="9524">
            <a:solidFill>
              <a:srgbClr val="595959"/>
            </a:solidFill>
          </a:ln>
        </p:spPr>
        <p:txBody>
          <a:bodyPr vert="horz" wrap="square" lIns="0" tIns="57150" rIns="0" bIns="0" rtlCol="0">
            <a:spAutoFit/>
          </a:bodyPr>
          <a:lstStyle/>
          <a:p>
            <a:pPr marL="85725" marR="147955">
              <a:lnSpc>
                <a:spcPts val="1650"/>
              </a:lnSpc>
              <a:spcBef>
                <a:spcPts val="450"/>
              </a:spcBef>
            </a:pPr>
            <a:r>
              <a:rPr sz="1400" spc="-5" dirty="0">
                <a:latin typeface="Corbel" panose="020B0503020204020204" pitchFamily="34" charset="0"/>
                <a:cs typeface="Arial" panose="020B0604020202020204" pitchFamily="34" charset="0"/>
              </a:rPr>
              <a:t>Data  Quality  Analysis</a:t>
            </a:r>
            <a:endParaRPr sz="1400" dirty="0">
              <a:latin typeface="Corbel" panose="020B0503020204020204" pitchFamily="34" charset="0"/>
              <a:cs typeface="Arial" panose="020B0604020202020204" pitchFamily="34" charset="0"/>
            </a:endParaRPr>
          </a:p>
        </p:txBody>
      </p:sp>
      <p:sp>
        <p:nvSpPr>
          <p:cNvPr id="28" name="object 22">
            <a:extLst>
              <a:ext uri="{FF2B5EF4-FFF2-40B4-BE49-F238E27FC236}">
                <a16:creationId xmlns:a16="http://schemas.microsoft.com/office/drawing/2014/main" id="{70E3194E-4242-4FEC-B27A-1ADB6E2169EB}"/>
              </a:ext>
            </a:extLst>
          </p:cNvPr>
          <p:cNvSpPr txBox="1"/>
          <p:nvPr/>
        </p:nvSpPr>
        <p:spPr>
          <a:xfrm>
            <a:off x="9040300" y="2358970"/>
            <a:ext cx="1237615" cy="698076"/>
          </a:xfrm>
          <a:prstGeom prst="rect">
            <a:avLst/>
          </a:prstGeom>
          <a:solidFill>
            <a:srgbClr val="FFF1CC"/>
          </a:solidFill>
          <a:ln w="9524">
            <a:solidFill>
              <a:srgbClr val="595959"/>
            </a:solidFill>
          </a:ln>
        </p:spPr>
        <p:txBody>
          <a:bodyPr vert="horz" wrap="square" lIns="0" tIns="57150" rIns="0" bIns="0" rtlCol="0">
            <a:spAutoFit/>
          </a:bodyPr>
          <a:lstStyle/>
          <a:p>
            <a:pPr marL="85725" marR="175895">
              <a:lnSpc>
                <a:spcPts val="1650"/>
              </a:lnSpc>
              <a:spcBef>
                <a:spcPts val="450"/>
              </a:spcBef>
            </a:pPr>
            <a:r>
              <a:rPr sz="1400" spc="-5" dirty="0">
                <a:latin typeface="Corbel" panose="020B0503020204020204" pitchFamily="34" charset="0"/>
                <a:cs typeface="Arial" panose="020B0604020202020204" pitchFamily="34" charset="0"/>
              </a:rPr>
              <a:t>Reformating  </a:t>
            </a:r>
            <a:r>
              <a:rPr sz="1400" dirty="0">
                <a:latin typeface="Corbel" panose="020B0503020204020204" pitchFamily="34" charset="0"/>
                <a:cs typeface="Arial" panose="020B0604020202020204" pitchFamily="34" charset="0"/>
              </a:rPr>
              <a:t>&amp; </a:t>
            </a:r>
            <a:r>
              <a:rPr sz="1400" spc="-5" dirty="0">
                <a:latin typeface="Corbel" panose="020B0503020204020204" pitchFamily="34" charset="0"/>
                <a:cs typeface="Arial" panose="020B0604020202020204" pitchFamily="34" charset="0"/>
              </a:rPr>
              <a:t>Imputing  Data</a:t>
            </a:r>
            <a:endParaRPr sz="1400" dirty="0">
              <a:latin typeface="Corbel" panose="020B0503020204020204" pitchFamily="34" charset="0"/>
              <a:cs typeface="Arial" panose="020B0604020202020204" pitchFamily="34" charset="0"/>
            </a:endParaRPr>
          </a:p>
        </p:txBody>
      </p:sp>
      <p:sp>
        <p:nvSpPr>
          <p:cNvPr id="29" name="object 23">
            <a:extLst>
              <a:ext uri="{FF2B5EF4-FFF2-40B4-BE49-F238E27FC236}">
                <a16:creationId xmlns:a16="http://schemas.microsoft.com/office/drawing/2014/main" id="{06667ABD-06F9-47C0-BD6F-28E31B981FEE}"/>
              </a:ext>
            </a:extLst>
          </p:cNvPr>
          <p:cNvSpPr txBox="1"/>
          <p:nvPr/>
        </p:nvSpPr>
        <p:spPr>
          <a:xfrm>
            <a:off x="3464907" y="1590143"/>
            <a:ext cx="1101809" cy="289823"/>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rbel" panose="020B0503020204020204" pitchFamily="34" charset="0"/>
                <a:cs typeface="Arial" panose="020B0604020202020204" pitchFamily="34" charset="0"/>
              </a:rPr>
              <a:t>Plan</a:t>
            </a:r>
            <a:endParaRPr sz="1800" dirty="0">
              <a:latin typeface="Corbel" panose="020B0503020204020204" pitchFamily="34" charset="0"/>
              <a:cs typeface="Arial" panose="020B0604020202020204" pitchFamily="34" charset="0"/>
            </a:endParaRPr>
          </a:p>
        </p:txBody>
      </p:sp>
      <p:sp>
        <p:nvSpPr>
          <p:cNvPr id="30" name="object 24">
            <a:extLst>
              <a:ext uri="{FF2B5EF4-FFF2-40B4-BE49-F238E27FC236}">
                <a16:creationId xmlns:a16="http://schemas.microsoft.com/office/drawing/2014/main" id="{16F43305-74F0-44BE-BC4C-B909EA8CBCA6}"/>
              </a:ext>
            </a:extLst>
          </p:cNvPr>
          <p:cNvSpPr txBox="1">
            <a:spLocks/>
          </p:cNvSpPr>
          <p:nvPr/>
        </p:nvSpPr>
        <p:spPr>
          <a:xfrm>
            <a:off x="2562556" y="1776492"/>
            <a:ext cx="7014291" cy="302647"/>
          </a:xfrm>
          <a:prstGeom prst="rect">
            <a:avLst/>
          </a:prstGeom>
          <a:noFill/>
          <a:ln>
            <a:noFill/>
          </a:ln>
        </p:spPr>
        <p:txBody>
          <a:bodyPr spcFirstLastPara="1" vert="horz" wrap="square" lIns="0" tIns="12700" rIns="0" bIns="0" rtlCol="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orbe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5810250">
              <a:lnSpc>
                <a:spcPct val="100000"/>
              </a:lnSpc>
              <a:spcBef>
                <a:spcPts val="100"/>
              </a:spcBef>
            </a:pPr>
            <a:r>
              <a:rPr lang="fr-FR" sz="1800" spc="-5" dirty="0">
                <a:latin typeface="Corbel" panose="020B0503020204020204" pitchFamily="34" charset="0"/>
                <a:cs typeface="Arial" panose="020B0604020202020204" pitchFamily="34" charset="0"/>
              </a:rPr>
              <a:t>Clean</a:t>
            </a:r>
            <a:r>
              <a:rPr lang="fr-FR" sz="1800" spc="-75" dirty="0">
                <a:latin typeface="Corbel" panose="020B0503020204020204" pitchFamily="34" charset="0"/>
                <a:cs typeface="Arial" panose="020B0604020202020204" pitchFamily="34" charset="0"/>
              </a:rPr>
              <a:t> </a:t>
            </a:r>
            <a:r>
              <a:rPr lang="fr-FR" sz="1800" spc="-5" dirty="0">
                <a:latin typeface="Corbel" panose="020B0503020204020204" pitchFamily="34" charset="0"/>
                <a:cs typeface="Arial" panose="020B0604020202020204" pitchFamily="34" charset="0"/>
              </a:rPr>
              <a:t>Data</a:t>
            </a:r>
          </a:p>
        </p:txBody>
      </p:sp>
      <p:sp>
        <p:nvSpPr>
          <p:cNvPr id="31" name="object 25">
            <a:extLst>
              <a:ext uri="{FF2B5EF4-FFF2-40B4-BE49-F238E27FC236}">
                <a16:creationId xmlns:a16="http://schemas.microsoft.com/office/drawing/2014/main" id="{BD8B8700-2D4E-41E1-A69C-270A0B59400C}"/>
              </a:ext>
            </a:extLst>
          </p:cNvPr>
          <p:cNvSpPr/>
          <p:nvPr/>
        </p:nvSpPr>
        <p:spPr>
          <a:xfrm>
            <a:off x="8178249" y="2120845"/>
            <a:ext cx="1472565" cy="238125"/>
          </a:xfrm>
          <a:custGeom>
            <a:avLst/>
            <a:gdLst/>
            <a:ahLst/>
            <a:cxnLst/>
            <a:rect l="l" t="t" r="r" b="b"/>
            <a:pathLst>
              <a:path w="1472565" h="238125">
                <a:moveTo>
                  <a:pt x="0" y="238124"/>
                </a:moveTo>
                <a:lnTo>
                  <a:pt x="14768" y="196294"/>
                </a:lnTo>
                <a:lnTo>
                  <a:pt x="56664" y="155622"/>
                </a:lnTo>
                <a:lnTo>
                  <a:pt x="122068" y="117275"/>
                </a:lnTo>
                <a:lnTo>
                  <a:pt x="162456" y="99337"/>
                </a:lnTo>
                <a:lnTo>
                  <a:pt x="207366" y="82418"/>
                </a:lnTo>
                <a:lnTo>
                  <a:pt x="256344" y="66662"/>
                </a:lnTo>
                <a:lnTo>
                  <a:pt x="308939" y="52216"/>
                </a:lnTo>
                <a:lnTo>
                  <a:pt x="364699" y="39226"/>
                </a:lnTo>
                <a:lnTo>
                  <a:pt x="423171" y="27836"/>
                </a:lnTo>
                <a:lnTo>
                  <a:pt x="483904" y="18193"/>
                </a:lnTo>
                <a:lnTo>
                  <a:pt x="546446" y="10442"/>
                </a:lnTo>
                <a:lnTo>
                  <a:pt x="610343" y="4729"/>
                </a:lnTo>
                <a:lnTo>
                  <a:pt x="675145" y="1199"/>
                </a:lnTo>
                <a:lnTo>
                  <a:pt x="740399" y="0"/>
                </a:lnTo>
                <a:lnTo>
                  <a:pt x="795883" y="890"/>
                </a:lnTo>
                <a:lnTo>
                  <a:pt x="851089" y="3479"/>
                </a:lnTo>
                <a:lnTo>
                  <a:pt x="905740" y="7678"/>
                </a:lnTo>
                <a:lnTo>
                  <a:pt x="959558" y="13397"/>
                </a:lnTo>
                <a:lnTo>
                  <a:pt x="1012265" y="20547"/>
                </a:lnTo>
                <a:lnTo>
                  <a:pt x="1063584" y="29038"/>
                </a:lnTo>
                <a:lnTo>
                  <a:pt x="1113237" y="38781"/>
                </a:lnTo>
                <a:lnTo>
                  <a:pt x="1160947" y="49687"/>
                </a:lnTo>
                <a:lnTo>
                  <a:pt x="1206435" y="61666"/>
                </a:lnTo>
                <a:lnTo>
                  <a:pt x="1249424" y="74629"/>
                </a:lnTo>
                <a:lnTo>
                  <a:pt x="1299224" y="92081"/>
                </a:lnTo>
                <a:lnTo>
                  <a:pt x="1344144" y="110756"/>
                </a:lnTo>
                <a:lnTo>
                  <a:pt x="1383640" y="130480"/>
                </a:lnTo>
                <a:lnTo>
                  <a:pt x="1417171" y="151078"/>
                </a:lnTo>
                <a:lnTo>
                  <a:pt x="1455098" y="183233"/>
                </a:lnTo>
                <a:lnTo>
                  <a:pt x="1471343" y="205254"/>
                </a:lnTo>
                <a:lnTo>
                  <a:pt x="1472380" y="20718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2" name="object 26">
            <a:extLst>
              <a:ext uri="{FF2B5EF4-FFF2-40B4-BE49-F238E27FC236}">
                <a16:creationId xmlns:a16="http://schemas.microsoft.com/office/drawing/2014/main" id="{B9198EBD-B2AD-45C4-9828-37A3AF959101}"/>
              </a:ext>
            </a:extLst>
          </p:cNvPr>
          <p:cNvSpPr/>
          <p:nvPr/>
        </p:nvSpPr>
        <p:spPr>
          <a:xfrm>
            <a:off x="9637518" y="2314919"/>
            <a:ext cx="20955" cy="31750"/>
          </a:xfrm>
          <a:custGeom>
            <a:avLst/>
            <a:gdLst/>
            <a:ahLst/>
            <a:cxnLst/>
            <a:rect l="l" t="t" r="r" b="b"/>
            <a:pathLst>
              <a:path w="20954" h="31750">
                <a:moveTo>
                  <a:pt x="17939" y="31197"/>
                </a:moveTo>
                <a:lnTo>
                  <a:pt x="0" y="5525"/>
                </a:lnTo>
                <a:lnTo>
                  <a:pt x="13111" y="13111"/>
                </a:lnTo>
                <a:lnTo>
                  <a:pt x="20698" y="0"/>
                </a:lnTo>
                <a:lnTo>
                  <a:pt x="17939" y="31197"/>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3" name="object 27">
            <a:extLst>
              <a:ext uri="{FF2B5EF4-FFF2-40B4-BE49-F238E27FC236}">
                <a16:creationId xmlns:a16="http://schemas.microsoft.com/office/drawing/2014/main" id="{2D75A6AB-842D-436F-A692-6C01D88C9120}"/>
              </a:ext>
            </a:extLst>
          </p:cNvPr>
          <p:cNvSpPr/>
          <p:nvPr/>
        </p:nvSpPr>
        <p:spPr>
          <a:xfrm>
            <a:off x="9637518" y="2314919"/>
            <a:ext cx="20955" cy="31750"/>
          </a:xfrm>
          <a:custGeom>
            <a:avLst/>
            <a:gdLst/>
            <a:ahLst/>
            <a:cxnLst/>
            <a:rect l="l" t="t" r="r" b="b"/>
            <a:pathLst>
              <a:path w="20954" h="31750">
                <a:moveTo>
                  <a:pt x="13111" y="13111"/>
                </a:moveTo>
                <a:lnTo>
                  <a:pt x="0" y="5525"/>
                </a:lnTo>
                <a:lnTo>
                  <a:pt x="17939" y="31197"/>
                </a:lnTo>
                <a:lnTo>
                  <a:pt x="20698" y="0"/>
                </a:lnTo>
                <a:lnTo>
                  <a:pt x="13111" y="1311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4" name="object 28">
            <a:extLst>
              <a:ext uri="{FF2B5EF4-FFF2-40B4-BE49-F238E27FC236}">
                <a16:creationId xmlns:a16="http://schemas.microsoft.com/office/drawing/2014/main" id="{841F6F15-4245-4511-A5CF-F0D3ECA6D24C}"/>
              </a:ext>
            </a:extLst>
          </p:cNvPr>
          <p:cNvSpPr/>
          <p:nvPr/>
        </p:nvSpPr>
        <p:spPr>
          <a:xfrm>
            <a:off x="8186890" y="3095769"/>
            <a:ext cx="1472565" cy="238125"/>
          </a:xfrm>
          <a:custGeom>
            <a:avLst/>
            <a:gdLst/>
            <a:ahLst/>
            <a:cxnLst/>
            <a:rect l="l" t="t" r="r" b="b"/>
            <a:pathLst>
              <a:path w="1472565" h="238125">
                <a:moveTo>
                  <a:pt x="1472009" y="0"/>
                </a:moveTo>
                <a:lnTo>
                  <a:pt x="1457243" y="41825"/>
                </a:lnTo>
                <a:lnTo>
                  <a:pt x="1415356" y="82483"/>
                </a:lnTo>
                <a:lnTo>
                  <a:pt x="1349965" y="120813"/>
                </a:lnTo>
                <a:lnTo>
                  <a:pt x="1309585" y="138742"/>
                </a:lnTo>
                <a:lnTo>
                  <a:pt x="1264685" y="155653"/>
                </a:lnTo>
                <a:lnTo>
                  <a:pt x="1215716" y="171402"/>
                </a:lnTo>
                <a:lnTo>
                  <a:pt x="1163132" y="185844"/>
                </a:lnTo>
                <a:lnTo>
                  <a:pt x="1107384" y="198832"/>
                </a:lnTo>
                <a:lnTo>
                  <a:pt x="1048923" y="210222"/>
                </a:lnTo>
                <a:lnTo>
                  <a:pt x="988202" y="219869"/>
                </a:lnTo>
                <a:lnTo>
                  <a:pt x="925673" y="227628"/>
                </a:lnTo>
                <a:lnTo>
                  <a:pt x="861789" y="233354"/>
                </a:lnTo>
                <a:lnTo>
                  <a:pt x="797000" y="236901"/>
                </a:lnTo>
                <a:lnTo>
                  <a:pt x="731759" y="238124"/>
                </a:lnTo>
                <a:lnTo>
                  <a:pt x="676287" y="237259"/>
                </a:lnTo>
                <a:lnTo>
                  <a:pt x="621092" y="234699"/>
                </a:lnTo>
                <a:lnTo>
                  <a:pt x="566452" y="230533"/>
                </a:lnTo>
                <a:lnTo>
                  <a:pt x="512645" y="224852"/>
                </a:lnTo>
                <a:lnTo>
                  <a:pt x="459948" y="217744"/>
                </a:lnTo>
                <a:lnTo>
                  <a:pt x="408640" y="209298"/>
                </a:lnTo>
                <a:lnTo>
                  <a:pt x="358997" y="199604"/>
                </a:lnTo>
                <a:lnTo>
                  <a:pt x="311297" y="188752"/>
                </a:lnTo>
                <a:lnTo>
                  <a:pt x="265818" y="176829"/>
                </a:lnTo>
                <a:lnTo>
                  <a:pt x="222837" y="163926"/>
                </a:lnTo>
                <a:lnTo>
                  <a:pt x="173047" y="146554"/>
                </a:lnTo>
                <a:lnTo>
                  <a:pt x="128137" y="127964"/>
                </a:lnTo>
                <a:lnTo>
                  <a:pt x="88649" y="108330"/>
                </a:lnTo>
                <a:lnTo>
                  <a:pt x="55124" y="87826"/>
                </a:lnTo>
                <a:lnTo>
                  <a:pt x="17206" y="55821"/>
                </a:lnTo>
                <a:lnTo>
                  <a:pt x="963" y="33905"/>
                </a:lnTo>
                <a:lnTo>
                  <a:pt x="0" y="3211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5" name="object 29">
            <a:extLst>
              <a:ext uri="{FF2B5EF4-FFF2-40B4-BE49-F238E27FC236}">
                <a16:creationId xmlns:a16="http://schemas.microsoft.com/office/drawing/2014/main" id="{76B98A07-2BD0-4339-9A98-8C920AB114F0}"/>
              </a:ext>
            </a:extLst>
          </p:cNvPr>
          <p:cNvSpPr/>
          <p:nvPr/>
        </p:nvSpPr>
        <p:spPr>
          <a:xfrm>
            <a:off x="8179334" y="3109815"/>
            <a:ext cx="20955" cy="31750"/>
          </a:xfrm>
          <a:custGeom>
            <a:avLst/>
            <a:gdLst/>
            <a:ahLst/>
            <a:cxnLst/>
            <a:rect l="l" t="t" r="r" b="b"/>
            <a:pathLst>
              <a:path w="20954" h="31750">
                <a:moveTo>
                  <a:pt x="0" y="31203"/>
                </a:moveTo>
                <a:lnTo>
                  <a:pt x="2687" y="0"/>
                </a:lnTo>
                <a:lnTo>
                  <a:pt x="20685" y="25630"/>
                </a:lnTo>
                <a:lnTo>
                  <a:pt x="7555" y="18073"/>
                </a:lnTo>
                <a:lnTo>
                  <a:pt x="0" y="3120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6" name="object 30">
            <a:extLst>
              <a:ext uri="{FF2B5EF4-FFF2-40B4-BE49-F238E27FC236}">
                <a16:creationId xmlns:a16="http://schemas.microsoft.com/office/drawing/2014/main" id="{BF34E5CE-57EA-4809-933E-F5471CFD7757}"/>
              </a:ext>
            </a:extLst>
          </p:cNvPr>
          <p:cNvSpPr/>
          <p:nvPr/>
        </p:nvSpPr>
        <p:spPr>
          <a:xfrm>
            <a:off x="8179334" y="3109815"/>
            <a:ext cx="20955" cy="31750"/>
          </a:xfrm>
          <a:custGeom>
            <a:avLst/>
            <a:gdLst/>
            <a:ahLst/>
            <a:cxnLst/>
            <a:rect l="l" t="t" r="r" b="b"/>
            <a:pathLst>
              <a:path w="20954" h="31750">
                <a:moveTo>
                  <a:pt x="7555" y="18073"/>
                </a:moveTo>
                <a:lnTo>
                  <a:pt x="20685" y="25630"/>
                </a:lnTo>
                <a:lnTo>
                  <a:pt x="2687" y="0"/>
                </a:lnTo>
                <a:lnTo>
                  <a:pt x="0" y="31203"/>
                </a:lnTo>
                <a:lnTo>
                  <a:pt x="7555" y="1807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7" name="object 31">
            <a:extLst>
              <a:ext uri="{FF2B5EF4-FFF2-40B4-BE49-F238E27FC236}">
                <a16:creationId xmlns:a16="http://schemas.microsoft.com/office/drawing/2014/main" id="{7689B5CE-0107-444B-8057-A5EBC5B05322}"/>
              </a:ext>
            </a:extLst>
          </p:cNvPr>
          <p:cNvSpPr/>
          <p:nvPr/>
        </p:nvSpPr>
        <p:spPr>
          <a:xfrm>
            <a:off x="2483474" y="2805644"/>
            <a:ext cx="427355" cy="10795"/>
          </a:xfrm>
          <a:custGeom>
            <a:avLst/>
            <a:gdLst/>
            <a:ahLst/>
            <a:cxnLst/>
            <a:rect l="l" t="t" r="r" b="b"/>
            <a:pathLst>
              <a:path w="427355" h="10794">
                <a:moveTo>
                  <a:pt x="0" y="0"/>
                </a:moveTo>
                <a:lnTo>
                  <a:pt x="427067" y="10584"/>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8" name="object 32">
            <a:extLst>
              <a:ext uri="{FF2B5EF4-FFF2-40B4-BE49-F238E27FC236}">
                <a16:creationId xmlns:a16="http://schemas.microsoft.com/office/drawing/2014/main" id="{908147C9-EEB4-447C-964B-7046B54E88BE}"/>
              </a:ext>
            </a:extLst>
          </p:cNvPr>
          <p:cNvSpPr/>
          <p:nvPr/>
        </p:nvSpPr>
        <p:spPr>
          <a:xfrm>
            <a:off x="2910152" y="2800501"/>
            <a:ext cx="43815" cy="31750"/>
          </a:xfrm>
          <a:custGeom>
            <a:avLst/>
            <a:gdLst/>
            <a:ahLst/>
            <a:cxnLst/>
            <a:rect l="l" t="t" r="r" b="b"/>
            <a:pathLst>
              <a:path w="43815" h="31750">
                <a:moveTo>
                  <a:pt x="0" y="31455"/>
                </a:moveTo>
                <a:lnTo>
                  <a:pt x="779" y="0"/>
                </a:lnTo>
                <a:lnTo>
                  <a:pt x="43601" y="16798"/>
                </a:lnTo>
                <a:lnTo>
                  <a:pt x="0" y="3145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39" name="object 33">
            <a:extLst>
              <a:ext uri="{FF2B5EF4-FFF2-40B4-BE49-F238E27FC236}">
                <a16:creationId xmlns:a16="http://schemas.microsoft.com/office/drawing/2014/main" id="{D8993F36-9618-4823-9798-7FBE576EBCCE}"/>
              </a:ext>
            </a:extLst>
          </p:cNvPr>
          <p:cNvSpPr/>
          <p:nvPr/>
        </p:nvSpPr>
        <p:spPr>
          <a:xfrm>
            <a:off x="2910152" y="2800501"/>
            <a:ext cx="43815" cy="31750"/>
          </a:xfrm>
          <a:custGeom>
            <a:avLst/>
            <a:gdLst/>
            <a:ahLst/>
            <a:cxnLst/>
            <a:rect l="l" t="t" r="r" b="b"/>
            <a:pathLst>
              <a:path w="43815" h="31750">
                <a:moveTo>
                  <a:pt x="0" y="31455"/>
                </a:moveTo>
                <a:lnTo>
                  <a:pt x="43601" y="16798"/>
                </a:lnTo>
                <a:lnTo>
                  <a:pt x="779" y="0"/>
                </a:lnTo>
                <a:lnTo>
                  <a:pt x="0" y="3145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0" name="object 34">
            <a:extLst>
              <a:ext uri="{FF2B5EF4-FFF2-40B4-BE49-F238E27FC236}">
                <a16:creationId xmlns:a16="http://schemas.microsoft.com/office/drawing/2014/main" id="{E0CB2FF9-316F-409E-BB0F-E25D345111C1}"/>
              </a:ext>
            </a:extLst>
          </p:cNvPr>
          <p:cNvSpPr/>
          <p:nvPr/>
        </p:nvSpPr>
        <p:spPr>
          <a:xfrm>
            <a:off x="4623699" y="2817495"/>
            <a:ext cx="845819" cy="25400"/>
          </a:xfrm>
          <a:custGeom>
            <a:avLst/>
            <a:gdLst/>
            <a:ahLst/>
            <a:cxnLst/>
            <a:rect l="l" t="t" r="r" b="b"/>
            <a:pathLst>
              <a:path w="845820" h="25400">
                <a:moveTo>
                  <a:pt x="0" y="0"/>
                </a:moveTo>
                <a:lnTo>
                  <a:pt x="845275" y="2529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1" name="object 35">
            <a:extLst>
              <a:ext uri="{FF2B5EF4-FFF2-40B4-BE49-F238E27FC236}">
                <a16:creationId xmlns:a16="http://schemas.microsoft.com/office/drawing/2014/main" id="{3CD2E223-4E78-4D59-B3E1-A9FD5E7C504A}"/>
              </a:ext>
            </a:extLst>
          </p:cNvPr>
          <p:cNvSpPr/>
          <p:nvPr/>
        </p:nvSpPr>
        <p:spPr>
          <a:xfrm>
            <a:off x="5468504" y="2827060"/>
            <a:ext cx="43815" cy="31750"/>
          </a:xfrm>
          <a:custGeom>
            <a:avLst/>
            <a:gdLst/>
            <a:ahLst/>
            <a:cxnLst/>
            <a:rect l="l" t="t" r="r" b="b"/>
            <a:pathLst>
              <a:path w="43814" h="31750">
                <a:moveTo>
                  <a:pt x="0" y="31451"/>
                </a:moveTo>
                <a:lnTo>
                  <a:pt x="940" y="0"/>
                </a:lnTo>
                <a:lnTo>
                  <a:pt x="43676" y="17018"/>
                </a:lnTo>
                <a:lnTo>
                  <a:pt x="0"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2" name="object 36">
            <a:extLst>
              <a:ext uri="{FF2B5EF4-FFF2-40B4-BE49-F238E27FC236}">
                <a16:creationId xmlns:a16="http://schemas.microsoft.com/office/drawing/2014/main" id="{37519E12-D745-4CC7-817D-B57D1E52C7E9}"/>
              </a:ext>
            </a:extLst>
          </p:cNvPr>
          <p:cNvSpPr/>
          <p:nvPr/>
        </p:nvSpPr>
        <p:spPr>
          <a:xfrm>
            <a:off x="5468504" y="2827060"/>
            <a:ext cx="43815" cy="31750"/>
          </a:xfrm>
          <a:custGeom>
            <a:avLst/>
            <a:gdLst/>
            <a:ahLst/>
            <a:cxnLst/>
            <a:rect l="l" t="t" r="r" b="b"/>
            <a:pathLst>
              <a:path w="43814" h="31750">
                <a:moveTo>
                  <a:pt x="0" y="31451"/>
                </a:moveTo>
                <a:lnTo>
                  <a:pt x="43676" y="17018"/>
                </a:lnTo>
                <a:lnTo>
                  <a:pt x="940" y="0"/>
                </a:lnTo>
                <a:lnTo>
                  <a:pt x="0"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3" name="object 37">
            <a:extLst>
              <a:ext uri="{FF2B5EF4-FFF2-40B4-BE49-F238E27FC236}">
                <a16:creationId xmlns:a16="http://schemas.microsoft.com/office/drawing/2014/main" id="{A7631835-ED28-491F-A1F3-74CDEF8DBE22}"/>
              </a:ext>
            </a:extLst>
          </p:cNvPr>
          <p:cNvSpPr/>
          <p:nvPr/>
        </p:nvSpPr>
        <p:spPr>
          <a:xfrm>
            <a:off x="7458568" y="2826968"/>
            <a:ext cx="43815" cy="31750"/>
          </a:xfrm>
          <a:custGeom>
            <a:avLst/>
            <a:gdLst/>
            <a:ahLst/>
            <a:cxnLst/>
            <a:rect l="l" t="t" r="r" b="b"/>
            <a:pathLst>
              <a:path w="43814" h="31750">
                <a:moveTo>
                  <a:pt x="114" y="31465"/>
                </a:moveTo>
                <a:lnTo>
                  <a:pt x="0" y="0"/>
                </a:lnTo>
                <a:lnTo>
                  <a:pt x="43282" y="15576"/>
                </a:lnTo>
                <a:lnTo>
                  <a:pt x="114"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4" name="object 38">
            <a:extLst>
              <a:ext uri="{FF2B5EF4-FFF2-40B4-BE49-F238E27FC236}">
                <a16:creationId xmlns:a16="http://schemas.microsoft.com/office/drawing/2014/main" id="{0311DBD4-DA89-4899-A34F-1E9EBF6DE948}"/>
              </a:ext>
            </a:extLst>
          </p:cNvPr>
          <p:cNvSpPr/>
          <p:nvPr/>
        </p:nvSpPr>
        <p:spPr>
          <a:xfrm>
            <a:off x="7458568" y="2826968"/>
            <a:ext cx="43815" cy="31750"/>
          </a:xfrm>
          <a:custGeom>
            <a:avLst/>
            <a:gdLst/>
            <a:ahLst/>
            <a:cxnLst/>
            <a:rect l="l" t="t" r="r" b="b"/>
            <a:pathLst>
              <a:path w="43814" h="31750">
                <a:moveTo>
                  <a:pt x="114" y="31465"/>
                </a:moveTo>
                <a:lnTo>
                  <a:pt x="43282" y="15576"/>
                </a:lnTo>
                <a:lnTo>
                  <a:pt x="0" y="0"/>
                </a:lnTo>
                <a:lnTo>
                  <a:pt x="114"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5" name="object 39">
            <a:extLst>
              <a:ext uri="{FF2B5EF4-FFF2-40B4-BE49-F238E27FC236}">
                <a16:creationId xmlns:a16="http://schemas.microsoft.com/office/drawing/2014/main" id="{2F889E1A-00D5-4034-83AF-77C05CCB41E5}"/>
              </a:ext>
            </a:extLst>
          </p:cNvPr>
          <p:cNvSpPr txBox="1"/>
          <p:nvPr/>
        </p:nvSpPr>
        <p:spPr>
          <a:xfrm>
            <a:off x="7885250" y="3537333"/>
            <a:ext cx="567690" cy="228268"/>
          </a:xfrm>
          <a:prstGeom prst="rect">
            <a:avLst/>
          </a:prstGeom>
        </p:spPr>
        <p:txBody>
          <a:bodyPr vert="horz" wrap="square" lIns="0" tIns="12700" rIns="0" bIns="0" rtlCol="0">
            <a:spAutoFit/>
          </a:bodyPr>
          <a:lstStyle/>
          <a:p>
            <a:pPr marL="12700">
              <a:lnSpc>
                <a:spcPct val="100000"/>
              </a:lnSpc>
              <a:spcBef>
                <a:spcPts val="100"/>
              </a:spcBef>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46" name="object 40">
            <a:extLst>
              <a:ext uri="{FF2B5EF4-FFF2-40B4-BE49-F238E27FC236}">
                <a16:creationId xmlns:a16="http://schemas.microsoft.com/office/drawing/2014/main" id="{F3D5F9A3-6056-480F-8302-0BDFCF2C608A}"/>
              </a:ext>
            </a:extLst>
          </p:cNvPr>
          <p:cNvSpPr/>
          <p:nvPr/>
        </p:nvSpPr>
        <p:spPr>
          <a:xfrm>
            <a:off x="6385200" y="57515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7" name="object 41">
            <a:extLst>
              <a:ext uri="{FF2B5EF4-FFF2-40B4-BE49-F238E27FC236}">
                <a16:creationId xmlns:a16="http://schemas.microsoft.com/office/drawing/2014/main" id="{84BB2844-5BC9-493D-B17D-6F1A91471203}"/>
              </a:ext>
            </a:extLst>
          </p:cNvPr>
          <p:cNvSpPr/>
          <p:nvPr/>
        </p:nvSpPr>
        <p:spPr>
          <a:xfrm>
            <a:off x="9424875" y="3386234"/>
            <a:ext cx="750599" cy="410754"/>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48" name="object 42">
            <a:extLst>
              <a:ext uri="{FF2B5EF4-FFF2-40B4-BE49-F238E27FC236}">
                <a16:creationId xmlns:a16="http://schemas.microsoft.com/office/drawing/2014/main" id="{997D253E-1682-4A1C-8689-32FA03E6A563}"/>
              </a:ext>
            </a:extLst>
          </p:cNvPr>
          <p:cNvSpPr txBox="1"/>
          <p:nvPr/>
        </p:nvSpPr>
        <p:spPr>
          <a:xfrm>
            <a:off x="3760849" y="4990595"/>
            <a:ext cx="948690" cy="482120"/>
          </a:xfrm>
          <a:prstGeom prst="rect">
            <a:avLst/>
          </a:prstGeom>
          <a:solidFill>
            <a:srgbClr val="FFF1CC"/>
          </a:solidFill>
          <a:ln w="9524">
            <a:solidFill>
              <a:srgbClr val="595959"/>
            </a:solidFill>
          </a:ln>
        </p:spPr>
        <p:txBody>
          <a:bodyPr vert="horz" wrap="square" lIns="0" tIns="52705" rIns="0" bIns="0" rtlCol="0">
            <a:spAutoFit/>
          </a:bodyPr>
          <a:lstStyle/>
          <a:p>
            <a:pPr marL="85725" marR="125095">
              <a:lnSpc>
                <a:spcPts val="1650"/>
              </a:lnSpc>
              <a:spcBef>
                <a:spcPts val="415"/>
              </a:spcBef>
            </a:pPr>
            <a:r>
              <a:rPr sz="1400" spc="-5" dirty="0">
                <a:latin typeface="Corbel" panose="020B0503020204020204" pitchFamily="34" charset="0"/>
                <a:cs typeface="Arial" panose="020B0604020202020204" pitchFamily="34" charset="0"/>
              </a:rPr>
              <a:t>Feature  Selection</a:t>
            </a:r>
            <a:endParaRPr sz="1400" dirty="0">
              <a:latin typeface="Corbel" panose="020B0503020204020204" pitchFamily="34" charset="0"/>
              <a:cs typeface="Arial" panose="020B0604020202020204" pitchFamily="34" charset="0"/>
            </a:endParaRPr>
          </a:p>
        </p:txBody>
      </p:sp>
      <p:sp>
        <p:nvSpPr>
          <p:cNvPr id="49" name="object 43">
            <a:extLst>
              <a:ext uri="{FF2B5EF4-FFF2-40B4-BE49-F238E27FC236}">
                <a16:creationId xmlns:a16="http://schemas.microsoft.com/office/drawing/2014/main" id="{F909DD0D-D19D-48E4-B9C2-CFF773FD65EA}"/>
              </a:ext>
            </a:extLst>
          </p:cNvPr>
          <p:cNvSpPr txBox="1"/>
          <p:nvPr/>
        </p:nvSpPr>
        <p:spPr>
          <a:xfrm>
            <a:off x="4830024"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198120">
              <a:lnSpc>
                <a:spcPts val="1650"/>
              </a:lnSpc>
              <a:spcBef>
                <a:spcPts val="415"/>
              </a:spcBef>
            </a:pPr>
            <a:r>
              <a:rPr sz="1400" dirty="0">
                <a:latin typeface="Corbel" panose="020B0503020204020204" pitchFamily="34" charset="0"/>
                <a:cs typeface="Arial" panose="020B0604020202020204" pitchFamily="34" charset="0"/>
              </a:rPr>
              <a:t>Model  </a:t>
            </a:r>
            <a:r>
              <a:rPr sz="1400" spc="-5" dirty="0">
                <a:latin typeface="Corbel" panose="020B0503020204020204" pitchFamily="34" charset="0"/>
                <a:cs typeface="Arial" panose="020B0604020202020204" pitchFamily="34" charset="0"/>
              </a:rPr>
              <a:t>Selection</a:t>
            </a:r>
            <a:endParaRPr sz="1400" dirty="0">
              <a:latin typeface="Corbel" panose="020B0503020204020204" pitchFamily="34" charset="0"/>
              <a:cs typeface="Arial" panose="020B0604020202020204" pitchFamily="34" charset="0"/>
            </a:endParaRPr>
          </a:p>
        </p:txBody>
      </p:sp>
      <p:sp>
        <p:nvSpPr>
          <p:cNvPr id="50" name="object 44">
            <a:extLst>
              <a:ext uri="{FF2B5EF4-FFF2-40B4-BE49-F238E27FC236}">
                <a16:creationId xmlns:a16="http://schemas.microsoft.com/office/drawing/2014/main" id="{A62DFD67-1705-4710-9BF1-98C31028BB2D}"/>
              </a:ext>
            </a:extLst>
          </p:cNvPr>
          <p:cNvSpPr txBox="1"/>
          <p:nvPr/>
        </p:nvSpPr>
        <p:spPr>
          <a:xfrm>
            <a:off x="6067099" y="4990595"/>
            <a:ext cx="1021715" cy="482120"/>
          </a:xfrm>
          <a:prstGeom prst="rect">
            <a:avLst/>
          </a:prstGeom>
          <a:solidFill>
            <a:srgbClr val="FFF1CC"/>
          </a:solidFill>
          <a:ln w="9524">
            <a:solidFill>
              <a:srgbClr val="595959"/>
            </a:solidFill>
          </a:ln>
        </p:spPr>
        <p:txBody>
          <a:bodyPr vert="horz" wrap="square" lIns="0" tIns="52705" rIns="0" bIns="0" rtlCol="0">
            <a:spAutoFit/>
          </a:bodyPr>
          <a:lstStyle/>
          <a:p>
            <a:pPr marL="85725" marR="99060">
              <a:lnSpc>
                <a:spcPts val="1650"/>
              </a:lnSpc>
              <a:spcBef>
                <a:spcPts val="415"/>
              </a:spcBef>
            </a:pPr>
            <a:r>
              <a:rPr sz="1400" spc="-5" dirty="0">
                <a:latin typeface="Corbel" panose="020B0503020204020204" pitchFamily="34" charset="0"/>
                <a:cs typeface="Arial" panose="020B0604020202020204" pitchFamily="34" charset="0"/>
              </a:rPr>
              <a:t>Results  Evaluation</a:t>
            </a:r>
            <a:endParaRPr sz="1400" dirty="0">
              <a:latin typeface="Corbel" panose="020B0503020204020204" pitchFamily="34" charset="0"/>
              <a:cs typeface="Arial" panose="020B0604020202020204" pitchFamily="34" charset="0"/>
            </a:endParaRPr>
          </a:p>
        </p:txBody>
      </p:sp>
      <p:sp>
        <p:nvSpPr>
          <p:cNvPr id="51" name="object 45">
            <a:extLst>
              <a:ext uri="{FF2B5EF4-FFF2-40B4-BE49-F238E27FC236}">
                <a16:creationId xmlns:a16="http://schemas.microsoft.com/office/drawing/2014/main" id="{B2981AB3-1730-4ED8-BA8C-84F1E048E74B}"/>
              </a:ext>
            </a:extLst>
          </p:cNvPr>
          <p:cNvSpPr/>
          <p:nvPr/>
        </p:nvSpPr>
        <p:spPr>
          <a:xfrm>
            <a:off x="4235000" y="4752470"/>
            <a:ext cx="1099820" cy="238125"/>
          </a:xfrm>
          <a:custGeom>
            <a:avLst/>
            <a:gdLst/>
            <a:ahLst/>
            <a:cxnLst/>
            <a:rect l="l" t="t" r="r" b="b"/>
            <a:pathLst>
              <a:path w="1099820" h="238125">
                <a:moveTo>
                  <a:pt x="0" y="238124"/>
                </a:moveTo>
                <a:lnTo>
                  <a:pt x="16119" y="187441"/>
                </a:lnTo>
                <a:lnTo>
                  <a:pt x="61254" y="138835"/>
                </a:lnTo>
                <a:lnTo>
                  <a:pt x="93191" y="115963"/>
                </a:lnTo>
                <a:lnTo>
                  <a:pt x="130568" y="94393"/>
                </a:lnTo>
                <a:lnTo>
                  <a:pt x="172781" y="74385"/>
                </a:lnTo>
                <a:lnTo>
                  <a:pt x="219225" y="56202"/>
                </a:lnTo>
                <a:lnTo>
                  <a:pt x="269296" y="40102"/>
                </a:lnTo>
                <a:lnTo>
                  <a:pt x="322390" y="26348"/>
                </a:lnTo>
                <a:lnTo>
                  <a:pt x="377902" y="15200"/>
                </a:lnTo>
                <a:lnTo>
                  <a:pt x="435227" y="6918"/>
                </a:lnTo>
                <a:lnTo>
                  <a:pt x="493761" y="1765"/>
                </a:lnTo>
                <a:lnTo>
                  <a:pt x="552899" y="0"/>
                </a:lnTo>
                <a:lnTo>
                  <a:pt x="604666" y="1381"/>
                </a:lnTo>
                <a:lnTo>
                  <a:pt x="656028" y="5383"/>
                </a:lnTo>
                <a:lnTo>
                  <a:pt x="706580" y="11830"/>
                </a:lnTo>
                <a:lnTo>
                  <a:pt x="755917" y="20547"/>
                </a:lnTo>
                <a:lnTo>
                  <a:pt x="803635" y="31360"/>
                </a:lnTo>
                <a:lnTo>
                  <a:pt x="849327" y="44094"/>
                </a:lnTo>
                <a:lnTo>
                  <a:pt x="892590" y="58575"/>
                </a:lnTo>
                <a:lnTo>
                  <a:pt x="933018" y="74629"/>
                </a:lnTo>
                <a:lnTo>
                  <a:pt x="970207" y="92081"/>
                </a:lnTo>
                <a:lnTo>
                  <a:pt x="1003751" y="110756"/>
                </a:lnTo>
                <a:lnTo>
                  <a:pt x="1058284" y="151078"/>
                </a:lnTo>
                <a:lnTo>
                  <a:pt x="1086606" y="183233"/>
                </a:lnTo>
                <a:lnTo>
                  <a:pt x="1098738" y="205254"/>
                </a:lnTo>
                <a:lnTo>
                  <a:pt x="1099329" y="20672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2" name="object 46">
            <a:extLst>
              <a:ext uri="{FF2B5EF4-FFF2-40B4-BE49-F238E27FC236}">
                <a16:creationId xmlns:a16="http://schemas.microsoft.com/office/drawing/2014/main" id="{E1035F35-5BAB-4022-B11A-1870EDCBD927}"/>
              </a:ext>
            </a:extLst>
          </p:cNvPr>
          <p:cNvSpPr/>
          <p:nvPr/>
        </p:nvSpPr>
        <p:spPr>
          <a:xfrm>
            <a:off x="5321707" y="4946577"/>
            <a:ext cx="21590" cy="31115"/>
          </a:xfrm>
          <a:custGeom>
            <a:avLst/>
            <a:gdLst/>
            <a:ahLst/>
            <a:cxnLst/>
            <a:rect l="l" t="t" r="r" b="b"/>
            <a:pathLst>
              <a:path w="21589" h="31114">
                <a:moveTo>
                  <a:pt x="16332" y="30968"/>
                </a:moveTo>
                <a:lnTo>
                  <a:pt x="0" y="4246"/>
                </a:lnTo>
                <a:lnTo>
                  <a:pt x="12622" y="12622"/>
                </a:lnTo>
                <a:lnTo>
                  <a:pt x="20998" y="0"/>
                </a:lnTo>
                <a:lnTo>
                  <a:pt x="16332" y="30968"/>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3" name="object 47">
            <a:extLst>
              <a:ext uri="{FF2B5EF4-FFF2-40B4-BE49-F238E27FC236}">
                <a16:creationId xmlns:a16="http://schemas.microsoft.com/office/drawing/2014/main" id="{EAD4F31E-C2C2-452C-825E-9068D1B5F831}"/>
              </a:ext>
            </a:extLst>
          </p:cNvPr>
          <p:cNvSpPr/>
          <p:nvPr/>
        </p:nvSpPr>
        <p:spPr>
          <a:xfrm>
            <a:off x="5321707" y="4946577"/>
            <a:ext cx="21590" cy="31115"/>
          </a:xfrm>
          <a:custGeom>
            <a:avLst/>
            <a:gdLst/>
            <a:ahLst/>
            <a:cxnLst/>
            <a:rect l="l" t="t" r="r" b="b"/>
            <a:pathLst>
              <a:path w="21589" h="31114">
                <a:moveTo>
                  <a:pt x="12622" y="12622"/>
                </a:moveTo>
                <a:lnTo>
                  <a:pt x="0" y="4246"/>
                </a:lnTo>
                <a:lnTo>
                  <a:pt x="16332" y="30968"/>
                </a:lnTo>
                <a:lnTo>
                  <a:pt x="20998" y="0"/>
                </a:lnTo>
                <a:lnTo>
                  <a:pt x="12622" y="1262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4" name="object 48">
            <a:extLst>
              <a:ext uri="{FF2B5EF4-FFF2-40B4-BE49-F238E27FC236}">
                <a16:creationId xmlns:a16="http://schemas.microsoft.com/office/drawing/2014/main" id="{28E172F1-8411-40B7-9B05-FB8F1394D1C8}"/>
              </a:ext>
            </a:extLst>
          </p:cNvPr>
          <p:cNvSpPr/>
          <p:nvPr/>
        </p:nvSpPr>
        <p:spPr>
          <a:xfrm>
            <a:off x="5340775" y="4752470"/>
            <a:ext cx="1230630" cy="238125"/>
          </a:xfrm>
          <a:custGeom>
            <a:avLst/>
            <a:gdLst/>
            <a:ahLst/>
            <a:cxnLst/>
            <a:rect l="l" t="t" r="r" b="b"/>
            <a:pathLst>
              <a:path w="1230629" h="238125">
                <a:moveTo>
                  <a:pt x="0" y="238124"/>
                </a:moveTo>
                <a:lnTo>
                  <a:pt x="15762" y="190778"/>
                </a:lnTo>
                <a:lnTo>
                  <a:pt x="60118" y="145121"/>
                </a:lnTo>
                <a:lnTo>
                  <a:pt x="91644" y="123455"/>
                </a:lnTo>
                <a:lnTo>
                  <a:pt x="128668" y="102848"/>
                </a:lnTo>
                <a:lnTo>
                  <a:pt x="170641" y="83511"/>
                </a:lnTo>
                <a:lnTo>
                  <a:pt x="217014" y="65657"/>
                </a:lnTo>
                <a:lnTo>
                  <a:pt x="267235" y="49497"/>
                </a:lnTo>
                <a:lnTo>
                  <a:pt x="320755" y="35244"/>
                </a:lnTo>
                <a:lnTo>
                  <a:pt x="377025" y="23109"/>
                </a:lnTo>
                <a:lnTo>
                  <a:pt x="435494" y="13306"/>
                </a:lnTo>
                <a:lnTo>
                  <a:pt x="495613" y="6045"/>
                </a:lnTo>
                <a:lnTo>
                  <a:pt x="556831" y="1539"/>
                </a:lnTo>
                <a:lnTo>
                  <a:pt x="618599" y="0"/>
                </a:lnTo>
                <a:lnTo>
                  <a:pt x="670096" y="1095"/>
                </a:lnTo>
                <a:lnTo>
                  <a:pt x="721275" y="4276"/>
                </a:lnTo>
                <a:lnTo>
                  <a:pt x="771818" y="9420"/>
                </a:lnTo>
                <a:lnTo>
                  <a:pt x="821405" y="16403"/>
                </a:lnTo>
                <a:lnTo>
                  <a:pt x="869720" y="25104"/>
                </a:lnTo>
                <a:lnTo>
                  <a:pt x="916444" y="35399"/>
                </a:lnTo>
                <a:lnTo>
                  <a:pt x="961258" y="47167"/>
                </a:lnTo>
                <a:lnTo>
                  <a:pt x="1003846" y="60285"/>
                </a:lnTo>
                <a:lnTo>
                  <a:pt x="1043887" y="74629"/>
                </a:lnTo>
                <a:lnTo>
                  <a:pt x="1085495" y="92081"/>
                </a:lnTo>
                <a:lnTo>
                  <a:pt x="1123024" y="110756"/>
                </a:lnTo>
                <a:lnTo>
                  <a:pt x="1156023" y="130480"/>
                </a:lnTo>
                <a:lnTo>
                  <a:pt x="1196036" y="161651"/>
                </a:lnTo>
                <a:lnTo>
                  <a:pt x="1223305" y="194200"/>
                </a:lnTo>
                <a:lnTo>
                  <a:pt x="1229299" y="205254"/>
                </a:lnTo>
                <a:lnTo>
                  <a:pt x="1230027" y="206879"/>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5" name="object 49">
            <a:extLst>
              <a:ext uri="{FF2B5EF4-FFF2-40B4-BE49-F238E27FC236}">
                <a16:creationId xmlns:a16="http://schemas.microsoft.com/office/drawing/2014/main" id="{309889A6-BB9B-4E9A-ADE2-8BC8CE4C0740}"/>
              </a:ext>
            </a:extLst>
          </p:cNvPr>
          <p:cNvSpPr/>
          <p:nvPr/>
        </p:nvSpPr>
        <p:spPr>
          <a:xfrm>
            <a:off x="6557999" y="4946546"/>
            <a:ext cx="20955" cy="31115"/>
          </a:xfrm>
          <a:custGeom>
            <a:avLst/>
            <a:gdLst/>
            <a:ahLst/>
            <a:cxnLst/>
            <a:rect l="l" t="t" r="r" b="b"/>
            <a:pathLst>
              <a:path w="20954" h="31114">
                <a:moveTo>
                  <a:pt x="16915" y="31064"/>
                </a:moveTo>
                <a:lnTo>
                  <a:pt x="0" y="4706"/>
                </a:lnTo>
                <a:lnTo>
                  <a:pt x="12803" y="12803"/>
                </a:lnTo>
                <a:lnTo>
                  <a:pt x="20899" y="0"/>
                </a:lnTo>
                <a:lnTo>
                  <a:pt x="16915" y="31064"/>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6" name="object 50">
            <a:extLst>
              <a:ext uri="{FF2B5EF4-FFF2-40B4-BE49-F238E27FC236}">
                <a16:creationId xmlns:a16="http://schemas.microsoft.com/office/drawing/2014/main" id="{A98E9414-3164-4C0D-A3B6-BD80C78BE7B2}"/>
              </a:ext>
            </a:extLst>
          </p:cNvPr>
          <p:cNvSpPr/>
          <p:nvPr/>
        </p:nvSpPr>
        <p:spPr>
          <a:xfrm>
            <a:off x="6557999" y="4946546"/>
            <a:ext cx="20955" cy="31115"/>
          </a:xfrm>
          <a:custGeom>
            <a:avLst/>
            <a:gdLst/>
            <a:ahLst/>
            <a:cxnLst/>
            <a:rect l="l" t="t" r="r" b="b"/>
            <a:pathLst>
              <a:path w="20954" h="31114">
                <a:moveTo>
                  <a:pt x="12803" y="12803"/>
                </a:moveTo>
                <a:lnTo>
                  <a:pt x="0" y="4706"/>
                </a:lnTo>
                <a:lnTo>
                  <a:pt x="16915" y="31064"/>
                </a:lnTo>
                <a:lnTo>
                  <a:pt x="20899" y="0"/>
                </a:lnTo>
                <a:lnTo>
                  <a:pt x="12803" y="12803"/>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7" name="object 51">
            <a:extLst>
              <a:ext uri="{FF2B5EF4-FFF2-40B4-BE49-F238E27FC236}">
                <a16:creationId xmlns:a16="http://schemas.microsoft.com/office/drawing/2014/main" id="{F2F0C759-0CD7-4693-A46E-600DAF666F0E}"/>
              </a:ext>
            </a:extLst>
          </p:cNvPr>
          <p:cNvSpPr/>
          <p:nvPr/>
        </p:nvSpPr>
        <p:spPr>
          <a:xfrm>
            <a:off x="5347885" y="5509594"/>
            <a:ext cx="1229995" cy="238125"/>
          </a:xfrm>
          <a:custGeom>
            <a:avLst/>
            <a:gdLst/>
            <a:ahLst/>
            <a:cxnLst/>
            <a:rect l="l" t="t" r="r" b="b"/>
            <a:pathLst>
              <a:path w="1229995" h="238125">
                <a:moveTo>
                  <a:pt x="1229963" y="0"/>
                </a:moveTo>
                <a:lnTo>
                  <a:pt x="1214201" y="47339"/>
                </a:lnTo>
                <a:lnTo>
                  <a:pt x="1169845" y="92980"/>
                </a:lnTo>
                <a:lnTo>
                  <a:pt x="1138319" y="114636"/>
                </a:lnTo>
                <a:lnTo>
                  <a:pt x="1101295" y="135233"/>
                </a:lnTo>
                <a:lnTo>
                  <a:pt x="1059322" y="154561"/>
                </a:lnTo>
                <a:lnTo>
                  <a:pt x="1012949" y="172407"/>
                </a:lnTo>
                <a:lnTo>
                  <a:pt x="962728" y="188562"/>
                </a:lnTo>
                <a:lnTo>
                  <a:pt x="909208" y="202813"/>
                </a:lnTo>
                <a:lnTo>
                  <a:pt x="852938" y="214950"/>
                </a:lnTo>
                <a:lnTo>
                  <a:pt x="794469" y="224761"/>
                </a:lnTo>
                <a:lnTo>
                  <a:pt x="734350" y="232034"/>
                </a:lnTo>
                <a:lnTo>
                  <a:pt x="673132" y="236559"/>
                </a:lnTo>
                <a:lnTo>
                  <a:pt x="611363" y="238124"/>
                </a:lnTo>
                <a:lnTo>
                  <a:pt x="559867" y="237056"/>
                </a:lnTo>
                <a:lnTo>
                  <a:pt x="508688" y="233909"/>
                </a:lnTo>
                <a:lnTo>
                  <a:pt x="458145" y="228804"/>
                </a:lnTo>
                <a:lnTo>
                  <a:pt x="408558" y="221864"/>
                </a:lnTo>
                <a:lnTo>
                  <a:pt x="360243" y="213211"/>
                </a:lnTo>
                <a:lnTo>
                  <a:pt x="313519" y="202969"/>
                </a:lnTo>
                <a:lnTo>
                  <a:pt x="268704" y="191259"/>
                </a:lnTo>
                <a:lnTo>
                  <a:pt x="226117" y="178204"/>
                </a:lnTo>
                <a:lnTo>
                  <a:pt x="186076" y="163926"/>
                </a:lnTo>
                <a:lnTo>
                  <a:pt x="144468" y="146554"/>
                </a:lnTo>
                <a:lnTo>
                  <a:pt x="106939" y="127964"/>
                </a:lnTo>
                <a:lnTo>
                  <a:pt x="73940" y="108330"/>
                </a:lnTo>
                <a:lnTo>
                  <a:pt x="33927" y="77302"/>
                </a:lnTo>
                <a:lnTo>
                  <a:pt x="6658" y="44906"/>
                </a:lnTo>
                <a:lnTo>
                  <a:pt x="664" y="33905"/>
                </a:lnTo>
                <a:lnTo>
                  <a:pt x="0" y="3243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8" name="object 52">
            <a:extLst>
              <a:ext uri="{FF2B5EF4-FFF2-40B4-BE49-F238E27FC236}">
                <a16:creationId xmlns:a16="http://schemas.microsoft.com/office/drawing/2014/main" id="{3101C221-6D73-4B83-BEED-A64485022E8A}"/>
              </a:ext>
            </a:extLst>
          </p:cNvPr>
          <p:cNvSpPr/>
          <p:nvPr/>
        </p:nvSpPr>
        <p:spPr>
          <a:xfrm>
            <a:off x="5339815" y="5523773"/>
            <a:ext cx="20955" cy="31115"/>
          </a:xfrm>
          <a:custGeom>
            <a:avLst/>
            <a:gdLst/>
            <a:ahLst/>
            <a:cxnLst/>
            <a:rect l="l" t="t" r="r" b="b"/>
            <a:pathLst>
              <a:path w="20954" h="31114">
                <a:moveTo>
                  <a:pt x="0" y="31072"/>
                </a:moveTo>
                <a:lnTo>
                  <a:pt x="3921" y="0"/>
                </a:lnTo>
                <a:lnTo>
                  <a:pt x="20890" y="26323"/>
                </a:lnTo>
                <a:lnTo>
                  <a:pt x="8070" y="18252"/>
                </a:lnTo>
                <a:lnTo>
                  <a:pt x="0" y="31072"/>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59" name="object 53">
            <a:extLst>
              <a:ext uri="{FF2B5EF4-FFF2-40B4-BE49-F238E27FC236}">
                <a16:creationId xmlns:a16="http://schemas.microsoft.com/office/drawing/2014/main" id="{F520521F-5C7F-4085-809D-920ECE4EE719}"/>
              </a:ext>
            </a:extLst>
          </p:cNvPr>
          <p:cNvSpPr/>
          <p:nvPr/>
        </p:nvSpPr>
        <p:spPr>
          <a:xfrm>
            <a:off x="5339815" y="5523773"/>
            <a:ext cx="20955" cy="31115"/>
          </a:xfrm>
          <a:custGeom>
            <a:avLst/>
            <a:gdLst/>
            <a:ahLst/>
            <a:cxnLst/>
            <a:rect l="l" t="t" r="r" b="b"/>
            <a:pathLst>
              <a:path w="20954" h="31114">
                <a:moveTo>
                  <a:pt x="8070" y="18252"/>
                </a:moveTo>
                <a:lnTo>
                  <a:pt x="20890" y="26323"/>
                </a:lnTo>
                <a:lnTo>
                  <a:pt x="3921" y="0"/>
                </a:lnTo>
                <a:lnTo>
                  <a:pt x="0" y="31072"/>
                </a:lnTo>
                <a:lnTo>
                  <a:pt x="8070" y="1825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0" name="object 54">
            <a:extLst>
              <a:ext uri="{FF2B5EF4-FFF2-40B4-BE49-F238E27FC236}">
                <a16:creationId xmlns:a16="http://schemas.microsoft.com/office/drawing/2014/main" id="{57FFF95A-07C1-4343-857E-57C42CAF863A}"/>
              </a:ext>
            </a:extLst>
          </p:cNvPr>
          <p:cNvSpPr/>
          <p:nvPr/>
        </p:nvSpPr>
        <p:spPr>
          <a:xfrm>
            <a:off x="4247195" y="5509594"/>
            <a:ext cx="2331085" cy="238125"/>
          </a:xfrm>
          <a:custGeom>
            <a:avLst/>
            <a:gdLst/>
            <a:ahLst/>
            <a:cxnLst/>
            <a:rect l="l" t="t" r="r" b="b"/>
            <a:pathLst>
              <a:path w="2331085" h="238125">
                <a:moveTo>
                  <a:pt x="2330654" y="0"/>
                </a:moveTo>
                <a:lnTo>
                  <a:pt x="2308159" y="41028"/>
                </a:lnTo>
                <a:lnTo>
                  <a:pt x="2269833" y="67836"/>
                </a:lnTo>
                <a:lnTo>
                  <a:pt x="2214711" y="93830"/>
                </a:lnTo>
                <a:lnTo>
                  <a:pt x="2144391" y="118685"/>
                </a:lnTo>
                <a:lnTo>
                  <a:pt x="2104033" y="130585"/>
                </a:lnTo>
                <a:lnTo>
                  <a:pt x="2060475" y="142078"/>
                </a:lnTo>
                <a:lnTo>
                  <a:pt x="2013917" y="153124"/>
                </a:lnTo>
                <a:lnTo>
                  <a:pt x="1964560" y="163682"/>
                </a:lnTo>
                <a:lnTo>
                  <a:pt x="1912604" y="173713"/>
                </a:lnTo>
                <a:lnTo>
                  <a:pt x="1858248" y="183175"/>
                </a:lnTo>
                <a:lnTo>
                  <a:pt x="1801693" y="192027"/>
                </a:lnTo>
                <a:lnTo>
                  <a:pt x="1743138" y="200230"/>
                </a:lnTo>
                <a:lnTo>
                  <a:pt x="1682783" y="207743"/>
                </a:lnTo>
                <a:lnTo>
                  <a:pt x="1620829" y="214525"/>
                </a:lnTo>
                <a:lnTo>
                  <a:pt x="1557475" y="220535"/>
                </a:lnTo>
                <a:lnTo>
                  <a:pt x="1492921" y="225733"/>
                </a:lnTo>
                <a:lnTo>
                  <a:pt x="1427367" y="230079"/>
                </a:lnTo>
                <a:lnTo>
                  <a:pt x="1361014" y="233532"/>
                </a:lnTo>
                <a:lnTo>
                  <a:pt x="1294061" y="236050"/>
                </a:lnTo>
                <a:lnTo>
                  <a:pt x="1226707" y="237595"/>
                </a:lnTo>
                <a:lnTo>
                  <a:pt x="1159154" y="238124"/>
                </a:lnTo>
                <a:lnTo>
                  <a:pt x="1104258" y="237787"/>
                </a:lnTo>
                <a:lnTo>
                  <a:pt x="1049469" y="236774"/>
                </a:lnTo>
                <a:lnTo>
                  <a:pt x="994895" y="235108"/>
                </a:lnTo>
                <a:lnTo>
                  <a:pt x="940642" y="232811"/>
                </a:lnTo>
                <a:lnTo>
                  <a:pt x="886818" y="229904"/>
                </a:lnTo>
                <a:lnTo>
                  <a:pt x="833531" y="226410"/>
                </a:lnTo>
                <a:lnTo>
                  <a:pt x="780887" y="222349"/>
                </a:lnTo>
                <a:lnTo>
                  <a:pt x="728994" y="217744"/>
                </a:lnTo>
                <a:lnTo>
                  <a:pt x="677959" y="212616"/>
                </a:lnTo>
                <a:lnTo>
                  <a:pt x="627889" y="206988"/>
                </a:lnTo>
                <a:lnTo>
                  <a:pt x="578892" y="200881"/>
                </a:lnTo>
                <a:lnTo>
                  <a:pt x="531075" y="194317"/>
                </a:lnTo>
                <a:lnTo>
                  <a:pt x="484544" y="187318"/>
                </a:lnTo>
                <a:lnTo>
                  <a:pt x="439408" y="179905"/>
                </a:lnTo>
                <a:lnTo>
                  <a:pt x="395774" y="172101"/>
                </a:lnTo>
                <a:lnTo>
                  <a:pt x="353748" y="163926"/>
                </a:lnTo>
                <a:lnTo>
                  <a:pt x="290121" y="150132"/>
                </a:lnTo>
                <a:lnTo>
                  <a:pt x="231326" y="135535"/>
                </a:lnTo>
                <a:lnTo>
                  <a:pt x="177803" y="120226"/>
                </a:lnTo>
                <a:lnTo>
                  <a:pt x="129992" y="104293"/>
                </a:lnTo>
                <a:lnTo>
                  <a:pt x="88330" y="87826"/>
                </a:lnTo>
                <a:lnTo>
                  <a:pt x="45571" y="66627"/>
                </a:lnTo>
                <a:lnTo>
                  <a:pt x="13967" y="44906"/>
                </a:lnTo>
                <a:lnTo>
                  <a:pt x="2616" y="33905"/>
                </a:lnTo>
                <a:lnTo>
                  <a:pt x="1798" y="32985"/>
                </a:lnTo>
                <a:lnTo>
                  <a:pt x="1013" y="32065"/>
                </a:lnTo>
                <a:lnTo>
                  <a:pt x="260" y="31144"/>
                </a:lnTo>
                <a:lnTo>
                  <a:pt x="0" y="30818"/>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1" name="object 55">
            <a:extLst>
              <a:ext uri="{FF2B5EF4-FFF2-40B4-BE49-F238E27FC236}">
                <a16:creationId xmlns:a16="http://schemas.microsoft.com/office/drawing/2014/main" id="{5788775A-550E-4F86-A413-5EB49FE0DA67}"/>
              </a:ext>
            </a:extLst>
          </p:cNvPr>
          <p:cNvSpPr/>
          <p:nvPr/>
        </p:nvSpPr>
        <p:spPr>
          <a:xfrm>
            <a:off x="4240116" y="5523085"/>
            <a:ext cx="21590" cy="31750"/>
          </a:xfrm>
          <a:custGeom>
            <a:avLst/>
            <a:gdLst/>
            <a:ahLst/>
            <a:cxnLst/>
            <a:rect l="l" t="t" r="r" b="b"/>
            <a:pathLst>
              <a:path w="21589" h="31750">
                <a:moveTo>
                  <a:pt x="1213" y="31295"/>
                </a:moveTo>
                <a:lnTo>
                  <a:pt x="0" y="0"/>
                </a:lnTo>
                <a:lnTo>
                  <a:pt x="21046" y="23193"/>
                </a:lnTo>
                <a:lnTo>
                  <a:pt x="7078" y="17327"/>
                </a:lnTo>
                <a:lnTo>
                  <a:pt x="1213" y="3129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2" name="object 56">
            <a:extLst>
              <a:ext uri="{FF2B5EF4-FFF2-40B4-BE49-F238E27FC236}">
                <a16:creationId xmlns:a16="http://schemas.microsoft.com/office/drawing/2014/main" id="{6714BA7D-7435-4225-9C7E-27A7F7EBA01A}"/>
              </a:ext>
            </a:extLst>
          </p:cNvPr>
          <p:cNvSpPr/>
          <p:nvPr/>
        </p:nvSpPr>
        <p:spPr>
          <a:xfrm>
            <a:off x="4240116" y="5523085"/>
            <a:ext cx="21590" cy="31750"/>
          </a:xfrm>
          <a:custGeom>
            <a:avLst/>
            <a:gdLst/>
            <a:ahLst/>
            <a:cxnLst/>
            <a:rect l="l" t="t" r="r" b="b"/>
            <a:pathLst>
              <a:path w="21589" h="31750">
                <a:moveTo>
                  <a:pt x="7078" y="17327"/>
                </a:moveTo>
                <a:lnTo>
                  <a:pt x="21046" y="23193"/>
                </a:lnTo>
                <a:lnTo>
                  <a:pt x="0" y="0"/>
                </a:lnTo>
                <a:lnTo>
                  <a:pt x="1213" y="31295"/>
                </a:lnTo>
                <a:lnTo>
                  <a:pt x="7078" y="17327"/>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3" name="object 57">
            <a:extLst>
              <a:ext uri="{FF2B5EF4-FFF2-40B4-BE49-F238E27FC236}">
                <a16:creationId xmlns:a16="http://schemas.microsoft.com/office/drawing/2014/main" id="{032DAF1E-4068-4890-89F5-B0A177108115}"/>
              </a:ext>
            </a:extLst>
          </p:cNvPr>
          <p:cNvSpPr/>
          <p:nvPr/>
        </p:nvSpPr>
        <p:spPr>
          <a:xfrm>
            <a:off x="2402081" y="3127194"/>
            <a:ext cx="3829050" cy="1268730"/>
          </a:xfrm>
          <a:custGeom>
            <a:avLst/>
            <a:gdLst/>
            <a:ahLst/>
            <a:cxnLst/>
            <a:rect l="l" t="t" r="r" b="b"/>
            <a:pathLst>
              <a:path w="3829050" h="1268730">
                <a:moveTo>
                  <a:pt x="3828493" y="0"/>
                </a:moveTo>
                <a:lnTo>
                  <a:pt x="3823358" y="52508"/>
                </a:lnTo>
                <a:lnTo>
                  <a:pt x="3808251" y="103283"/>
                </a:lnTo>
                <a:lnTo>
                  <a:pt x="3783614" y="152356"/>
                </a:lnTo>
                <a:lnTo>
                  <a:pt x="3749891" y="199759"/>
                </a:lnTo>
                <a:lnTo>
                  <a:pt x="3707524" y="245525"/>
                </a:lnTo>
                <a:lnTo>
                  <a:pt x="3656958" y="289686"/>
                </a:lnTo>
                <a:lnTo>
                  <a:pt x="3598634" y="332273"/>
                </a:lnTo>
                <a:lnTo>
                  <a:pt x="3532997" y="373319"/>
                </a:lnTo>
                <a:lnTo>
                  <a:pt x="3497575" y="393275"/>
                </a:lnTo>
                <a:lnTo>
                  <a:pt x="3460490" y="412857"/>
                </a:lnTo>
                <a:lnTo>
                  <a:pt x="3421799" y="432069"/>
                </a:lnTo>
                <a:lnTo>
                  <a:pt x="3381556" y="450916"/>
                </a:lnTo>
                <a:lnTo>
                  <a:pt x="3339817" y="469403"/>
                </a:lnTo>
                <a:lnTo>
                  <a:pt x="3296638" y="487531"/>
                </a:lnTo>
                <a:lnTo>
                  <a:pt x="3252074" y="505307"/>
                </a:lnTo>
                <a:lnTo>
                  <a:pt x="3206180" y="522733"/>
                </a:lnTo>
                <a:lnTo>
                  <a:pt x="3159011" y="539815"/>
                </a:lnTo>
                <a:lnTo>
                  <a:pt x="3110624" y="556555"/>
                </a:lnTo>
                <a:lnTo>
                  <a:pt x="3061073" y="572957"/>
                </a:lnTo>
                <a:lnTo>
                  <a:pt x="3010414" y="589027"/>
                </a:lnTo>
                <a:lnTo>
                  <a:pt x="2958702" y="604768"/>
                </a:lnTo>
                <a:lnTo>
                  <a:pt x="2905994" y="620183"/>
                </a:lnTo>
                <a:lnTo>
                  <a:pt x="2852343" y="635277"/>
                </a:lnTo>
                <a:lnTo>
                  <a:pt x="2797805" y="650054"/>
                </a:lnTo>
                <a:lnTo>
                  <a:pt x="2742437" y="664518"/>
                </a:lnTo>
                <a:lnTo>
                  <a:pt x="2686293" y="678673"/>
                </a:lnTo>
                <a:lnTo>
                  <a:pt x="2629428" y="692522"/>
                </a:lnTo>
                <a:lnTo>
                  <a:pt x="2571899" y="706071"/>
                </a:lnTo>
                <a:lnTo>
                  <a:pt x="2513761" y="719322"/>
                </a:lnTo>
                <a:lnTo>
                  <a:pt x="2455068" y="732281"/>
                </a:lnTo>
                <a:lnTo>
                  <a:pt x="2395876" y="744950"/>
                </a:lnTo>
                <a:lnTo>
                  <a:pt x="2336242" y="757334"/>
                </a:lnTo>
                <a:lnTo>
                  <a:pt x="2276219" y="769438"/>
                </a:lnTo>
                <a:lnTo>
                  <a:pt x="2215864" y="781264"/>
                </a:lnTo>
                <a:lnTo>
                  <a:pt x="2155233" y="792817"/>
                </a:lnTo>
                <a:lnTo>
                  <a:pt x="2094379" y="804101"/>
                </a:lnTo>
                <a:lnTo>
                  <a:pt x="2033359" y="815120"/>
                </a:lnTo>
                <a:lnTo>
                  <a:pt x="1972229" y="825878"/>
                </a:lnTo>
                <a:lnTo>
                  <a:pt x="1911043" y="836379"/>
                </a:lnTo>
                <a:lnTo>
                  <a:pt x="1855738" y="845654"/>
                </a:lnTo>
                <a:lnTo>
                  <a:pt x="1800475" y="854733"/>
                </a:lnTo>
                <a:lnTo>
                  <a:pt x="1745294" y="863628"/>
                </a:lnTo>
                <a:lnTo>
                  <a:pt x="1690235" y="872348"/>
                </a:lnTo>
                <a:lnTo>
                  <a:pt x="1635340" y="880905"/>
                </a:lnTo>
                <a:lnTo>
                  <a:pt x="1580649" y="889311"/>
                </a:lnTo>
                <a:lnTo>
                  <a:pt x="1526204" y="897575"/>
                </a:lnTo>
                <a:lnTo>
                  <a:pt x="1472045" y="905708"/>
                </a:lnTo>
                <a:lnTo>
                  <a:pt x="1418214" y="913723"/>
                </a:lnTo>
                <a:lnTo>
                  <a:pt x="1364751" y="921628"/>
                </a:lnTo>
                <a:lnTo>
                  <a:pt x="1311696" y="929437"/>
                </a:lnTo>
                <a:lnTo>
                  <a:pt x="1259092" y="937158"/>
                </a:lnTo>
                <a:lnTo>
                  <a:pt x="1206979" y="944804"/>
                </a:lnTo>
                <a:lnTo>
                  <a:pt x="1155398" y="952385"/>
                </a:lnTo>
                <a:lnTo>
                  <a:pt x="1104389" y="959912"/>
                </a:lnTo>
                <a:lnTo>
                  <a:pt x="1053994" y="967396"/>
                </a:lnTo>
                <a:lnTo>
                  <a:pt x="1004254" y="974848"/>
                </a:lnTo>
                <a:lnTo>
                  <a:pt x="955209" y="982279"/>
                </a:lnTo>
                <a:lnTo>
                  <a:pt x="906900" y="989699"/>
                </a:lnTo>
                <a:lnTo>
                  <a:pt x="859369" y="997120"/>
                </a:lnTo>
                <a:lnTo>
                  <a:pt x="812656" y="1004552"/>
                </a:lnTo>
                <a:lnTo>
                  <a:pt x="766802" y="1012007"/>
                </a:lnTo>
                <a:lnTo>
                  <a:pt x="721848" y="1019496"/>
                </a:lnTo>
                <a:lnTo>
                  <a:pt x="677835" y="1027028"/>
                </a:lnTo>
                <a:lnTo>
                  <a:pt x="634804" y="1034616"/>
                </a:lnTo>
                <a:lnTo>
                  <a:pt x="592796" y="1042270"/>
                </a:lnTo>
                <a:lnTo>
                  <a:pt x="534006" y="1053464"/>
                </a:lnTo>
                <a:lnTo>
                  <a:pt x="477558" y="1064852"/>
                </a:lnTo>
                <a:lnTo>
                  <a:pt x="423576" y="1076466"/>
                </a:lnTo>
                <a:lnTo>
                  <a:pt x="372184" y="1088339"/>
                </a:lnTo>
                <a:lnTo>
                  <a:pt x="323504" y="1100505"/>
                </a:lnTo>
                <a:lnTo>
                  <a:pt x="277659" y="1112995"/>
                </a:lnTo>
                <a:lnTo>
                  <a:pt x="234774" y="1125844"/>
                </a:lnTo>
                <a:lnTo>
                  <a:pt x="194971" y="1139083"/>
                </a:lnTo>
                <a:lnTo>
                  <a:pt x="158374" y="1152745"/>
                </a:lnTo>
                <a:lnTo>
                  <a:pt x="121187" y="1168664"/>
                </a:lnTo>
                <a:lnTo>
                  <a:pt x="60155" y="1202420"/>
                </a:lnTo>
                <a:lnTo>
                  <a:pt x="26746" y="1229602"/>
                </a:lnTo>
                <a:lnTo>
                  <a:pt x="3687" y="1260219"/>
                </a:lnTo>
                <a:lnTo>
                  <a:pt x="884" y="1266093"/>
                </a:lnTo>
                <a:lnTo>
                  <a:pt x="0" y="1268191"/>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4" name="object 58">
            <a:extLst>
              <a:ext uri="{FF2B5EF4-FFF2-40B4-BE49-F238E27FC236}">
                <a16:creationId xmlns:a16="http://schemas.microsoft.com/office/drawing/2014/main" id="{9BC6A1B3-9A31-4669-8706-6E817547CA9E}"/>
              </a:ext>
            </a:extLst>
          </p:cNvPr>
          <p:cNvSpPr/>
          <p:nvPr/>
        </p:nvSpPr>
        <p:spPr>
          <a:xfrm>
            <a:off x="2393680" y="4382781"/>
            <a:ext cx="21590" cy="31115"/>
          </a:xfrm>
          <a:custGeom>
            <a:avLst/>
            <a:gdLst/>
            <a:ahLst/>
            <a:cxnLst/>
            <a:rect l="l" t="t" r="r" b="b"/>
            <a:pathLst>
              <a:path w="21590" h="31114">
                <a:moveTo>
                  <a:pt x="4727" y="30960"/>
                </a:moveTo>
                <a:lnTo>
                  <a:pt x="0" y="0"/>
                </a:lnTo>
                <a:lnTo>
                  <a:pt x="8400" y="12605"/>
                </a:lnTo>
                <a:lnTo>
                  <a:pt x="21006" y="4204"/>
                </a:lnTo>
                <a:lnTo>
                  <a:pt x="4727" y="3096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5" name="object 59">
            <a:extLst>
              <a:ext uri="{FF2B5EF4-FFF2-40B4-BE49-F238E27FC236}">
                <a16:creationId xmlns:a16="http://schemas.microsoft.com/office/drawing/2014/main" id="{2A45AF3A-677B-4ED7-9E54-B8AC10977BBE}"/>
              </a:ext>
            </a:extLst>
          </p:cNvPr>
          <p:cNvSpPr/>
          <p:nvPr/>
        </p:nvSpPr>
        <p:spPr>
          <a:xfrm>
            <a:off x="2393680" y="4382781"/>
            <a:ext cx="21590" cy="31115"/>
          </a:xfrm>
          <a:custGeom>
            <a:avLst/>
            <a:gdLst/>
            <a:ahLst/>
            <a:cxnLst/>
            <a:rect l="l" t="t" r="r" b="b"/>
            <a:pathLst>
              <a:path w="21590" h="31114">
                <a:moveTo>
                  <a:pt x="8400" y="12605"/>
                </a:moveTo>
                <a:lnTo>
                  <a:pt x="0" y="0"/>
                </a:lnTo>
                <a:lnTo>
                  <a:pt x="4727" y="30960"/>
                </a:lnTo>
                <a:lnTo>
                  <a:pt x="21006" y="4204"/>
                </a:lnTo>
                <a:lnTo>
                  <a:pt x="8400" y="126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6" name="object 60">
            <a:extLst>
              <a:ext uri="{FF2B5EF4-FFF2-40B4-BE49-F238E27FC236}">
                <a16:creationId xmlns:a16="http://schemas.microsoft.com/office/drawing/2014/main" id="{9D1B264E-2309-44EA-9AB2-9B103228C9F7}"/>
              </a:ext>
            </a:extLst>
          </p:cNvPr>
          <p:cNvSpPr/>
          <p:nvPr/>
        </p:nvSpPr>
        <p:spPr>
          <a:xfrm>
            <a:off x="2401854" y="3681619"/>
            <a:ext cx="5140960" cy="714375"/>
          </a:xfrm>
          <a:custGeom>
            <a:avLst/>
            <a:gdLst/>
            <a:ahLst/>
            <a:cxnLst/>
            <a:rect l="l" t="t" r="r" b="b"/>
            <a:pathLst>
              <a:path w="5140960" h="714375">
                <a:moveTo>
                  <a:pt x="5140820" y="0"/>
                </a:moveTo>
                <a:lnTo>
                  <a:pt x="5085673" y="56"/>
                </a:lnTo>
                <a:lnTo>
                  <a:pt x="5030532" y="227"/>
                </a:lnTo>
                <a:lnTo>
                  <a:pt x="4975403" y="510"/>
                </a:lnTo>
                <a:lnTo>
                  <a:pt x="4920290" y="904"/>
                </a:lnTo>
                <a:lnTo>
                  <a:pt x="4865199" y="1409"/>
                </a:lnTo>
                <a:lnTo>
                  <a:pt x="4810137" y="2025"/>
                </a:lnTo>
                <a:lnTo>
                  <a:pt x="4755109" y="2750"/>
                </a:lnTo>
                <a:lnTo>
                  <a:pt x="4700120" y="3583"/>
                </a:lnTo>
                <a:lnTo>
                  <a:pt x="4645176" y="4524"/>
                </a:lnTo>
                <a:lnTo>
                  <a:pt x="4590283" y="5571"/>
                </a:lnTo>
                <a:lnTo>
                  <a:pt x="4535446" y="6725"/>
                </a:lnTo>
                <a:lnTo>
                  <a:pt x="4480670" y="7984"/>
                </a:lnTo>
                <a:lnTo>
                  <a:pt x="4425963" y="9347"/>
                </a:lnTo>
                <a:lnTo>
                  <a:pt x="4371328" y="10814"/>
                </a:lnTo>
                <a:lnTo>
                  <a:pt x="4316773" y="12383"/>
                </a:lnTo>
                <a:lnTo>
                  <a:pt x="4262301" y="14054"/>
                </a:lnTo>
                <a:lnTo>
                  <a:pt x="4207920" y="15827"/>
                </a:lnTo>
                <a:lnTo>
                  <a:pt x="4153634" y="17700"/>
                </a:lnTo>
                <a:lnTo>
                  <a:pt x="4099450" y="19672"/>
                </a:lnTo>
                <a:lnTo>
                  <a:pt x="4045373" y="21743"/>
                </a:lnTo>
                <a:lnTo>
                  <a:pt x="3991408" y="23912"/>
                </a:lnTo>
                <a:lnTo>
                  <a:pt x="3937561" y="26178"/>
                </a:lnTo>
                <a:lnTo>
                  <a:pt x="3883838" y="28540"/>
                </a:lnTo>
                <a:lnTo>
                  <a:pt x="3830245" y="30997"/>
                </a:lnTo>
                <a:lnTo>
                  <a:pt x="3776787" y="33549"/>
                </a:lnTo>
                <a:lnTo>
                  <a:pt x="3723469" y="36195"/>
                </a:lnTo>
                <a:lnTo>
                  <a:pt x="3670298" y="38933"/>
                </a:lnTo>
                <a:lnTo>
                  <a:pt x="3617278" y="41764"/>
                </a:lnTo>
                <a:lnTo>
                  <a:pt x="3564416" y="44686"/>
                </a:lnTo>
                <a:lnTo>
                  <a:pt x="3511718" y="47699"/>
                </a:lnTo>
                <a:lnTo>
                  <a:pt x="3459188" y="50802"/>
                </a:lnTo>
                <a:lnTo>
                  <a:pt x="3406832" y="53993"/>
                </a:lnTo>
                <a:lnTo>
                  <a:pt x="3354657" y="57272"/>
                </a:lnTo>
                <a:lnTo>
                  <a:pt x="3302667" y="60639"/>
                </a:lnTo>
                <a:lnTo>
                  <a:pt x="3250869" y="64092"/>
                </a:lnTo>
                <a:lnTo>
                  <a:pt x="3199268" y="67630"/>
                </a:lnTo>
                <a:lnTo>
                  <a:pt x="3147869" y="71254"/>
                </a:lnTo>
                <a:lnTo>
                  <a:pt x="3096678" y="74961"/>
                </a:lnTo>
                <a:lnTo>
                  <a:pt x="3045701" y="78752"/>
                </a:lnTo>
                <a:lnTo>
                  <a:pt x="2994944" y="82625"/>
                </a:lnTo>
                <a:lnTo>
                  <a:pt x="2944412" y="86579"/>
                </a:lnTo>
                <a:lnTo>
                  <a:pt x="2894111" y="90614"/>
                </a:lnTo>
                <a:lnTo>
                  <a:pt x="2844045" y="94729"/>
                </a:lnTo>
                <a:lnTo>
                  <a:pt x="2794222" y="98923"/>
                </a:lnTo>
                <a:lnTo>
                  <a:pt x="2744647" y="103196"/>
                </a:lnTo>
                <a:lnTo>
                  <a:pt x="2695324" y="107546"/>
                </a:lnTo>
                <a:lnTo>
                  <a:pt x="2646261" y="111972"/>
                </a:lnTo>
                <a:lnTo>
                  <a:pt x="2597462" y="116475"/>
                </a:lnTo>
                <a:lnTo>
                  <a:pt x="2548933" y="121052"/>
                </a:lnTo>
                <a:lnTo>
                  <a:pt x="2500680" y="125704"/>
                </a:lnTo>
                <a:lnTo>
                  <a:pt x="2452708" y="130429"/>
                </a:lnTo>
                <a:lnTo>
                  <a:pt x="2405024" y="135226"/>
                </a:lnTo>
                <a:lnTo>
                  <a:pt x="2357631" y="140096"/>
                </a:lnTo>
                <a:lnTo>
                  <a:pt x="2310537" y="145036"/>
                </a:lnTo>
                <a:lnTo>
                  <a:pt x="2263747" y="150046"/>
                </a:lnTo>
                <a:lnTo>
                  <a:pt x="2217267" y="155126"/>
                </a:lnTo>
                <a:lnTo>
                  <a:pt x="2171102" y="160274"/>
                </a:lnTo>
                <a:lnTo>
                  <a:pt x="2125257" y="165490"/>
                </a:lnTo>
                <a:lnTo>
                  <a:pt x="2079739" y="170773"/>
                </a:lnTo>
                <a:lnTo>
                  <a:pt x="2034552" y="176121"/>
                </a:lnTo>
                <a:lnTo>
                  <a:pt x="1989704" y="181535"/>
                </a:lnTo>
                <a:lnTo>
                  <a:pt x="1945198" y="187014"/>
                </a:lnTo>
                <a:lnTo>
                  <a:pt x="1901042" y="192556"/>
                </a:lnTo>
                <a:lnTo>
                  <a:pt x="1857240" y="198161"/>
                </a:lnTo>
                <a:lnTo>
                  <a:pt x="1813798" y="203827"/>
                </a:lnTo>
                <a:lnTo>
                  <a:pt x="1770722" y="209555"/>
                </a:lnTo>
                <a:lnTo>
                  <a:pt x="1728018" y="215343"/>
                </a:lnTo>
                <a:lnTo>
                  <a:pt x="1685690" y="221191"/>
                </a:lnTo>
                <a:lnTo>
                  <a:pt x="1643745" y="227098"/>
                </a:lnTo>
                <a:lnTo>
                  <a:pt x="1602188" y="233062"/>
                </a:lnTo>
                <a:lnTo>
                  <a:pt x="1539708" y="242247"/>
                </a:lnTo>
                <a:lnTo>
                  <a:pt x="1478159" y="251562"/>
                </a:lnTo>
                <a:lnTo>
                  <a:pt x="1417562" y="261003"/>
                </a:lnTo>
                <a:lnTo>
                  <a:pt x="1357937" y="270568"/>
                </a:lnTo>
                <a:lnTo>
                  <a:pt x="1299303" y="280253"/>
                </a:lnTo>
                <a:lnTo>
                  <a:pt x="1241681" y="290057"/>
                </a:lnTo>
                <a:lnTo>
                  <a:pt x="1185090" y="299975"/>
                </a:lnTo>
                <a:lnTo>
                  <a:pt x="1129550" y="310005"/>
                </a:lnTo>
                <a:lnTo>
                  <a:pt x="1075080" y="320144"/>
                </a:lnTo>
                <a:lnTo>
                  <a:pt x="1021701" y="330390"/>
                </a:lnTo>
                <a:lnTo>
                  <a:pt x="969433" y="340739"/>
                </a:lnTo>
                <a:lnTo>
                  <a:pt x="918295" y="351189"/>
                </a:lnTo>
                <a:lnTo>
                  <a:pt x="868307" y="361736"/>
                </a:lnTo>
                <a:lnTo>
                  <a:pt x="819489" y="372378"/>
                </a:lnTo>
                <a:lnTo>
                  <a:pt x="771861" y="383113"/>
                </a:lnTo>
                <a:lnTo>
                  <a:pt x="725443" y="393936"/>
                </a:lnTo>
                <a:lnTo>
                  <a:pt x="680254" y="404845"/>
                </a:lnTo>
                <a:lnTo>
                  <a:pt x="636314" y="415838"/>
                </a:lnTo>
                <a:lnTo>
                  <a:pt x="593643" y="426911"/>
                </a:lnTo>
                <a:lnTo>
                  <a:pt x="552262" y="438062"/>
                </a:lnTo>
                <a:lnTo>
                  <a:pt x="512189" y="449287"/>
                </a:lnTo>
                <a:lnTo>
                  <a:pt x="473445" y="460585"/>
                </a:lnTo>
                <a:lnTo>
                  <a:pt x="436049" y="471951"/>
                </a:lnTo>
                <a:lnTo>
                  <a:pt x="377592" y="490766"/>
                </a:lnTo>
                <a:lnTo>
                  <a:pt x="322917" y="509747"/>
                </a:lnTo>
                <a:lnTo>
                  <a:pt x="272110" y="528881"/>
                </a:lnTo>
                <a:lnTo>
                  <a:pt x="225260" y="548155"/>
                </a:lnTo>
                <a:lnTo>
                  <a:pt x="182454" y="567556"/>
                </a:lnTo>
                <a:lnTo>
                  <a:pt x="143781" y="587072"/>
                </a:lnTo>
                <a:lnTo>
                  <a:pt x="109328" y="606690"/>
                </a:lnTo>
                <a:lnTo>
                  <a:pt x="59456" y="641229"/>
                </a:lnTo>
                <a:lnTo>
                  <a:pt x="23250" y="675972"/>
                </a:lnTo>
                <a:lnTo>
                  <a:pt x="1181" y="710851"/>
                </a:lnTo>
                <a:lnTo>
                  <a:pt x="282" y="713034"/>
                </a:lnTo>
                <a:lnTo>
                  <a:pt x="0" y="713766"/>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7" name="object 61">
            <a:extLst>
              <a:ext uri="{FF2B5EF4-FFF2-40B4-BE49-F238E27FC236}">
                <a16:creationId xmlns:a16="http://schemas.microsoft.com/office/drawing/2014/main" id="{BAE48093-13E0-437D-A1BC-88922E4A2407}"/>
              </a:ext>
            </a:extLst>
          </p:cNvPr>
          <p:cNvSpPr/>
          <p:nvPr/>
        </p:nvSpPr>
        <p:spPr>
          <a:xfrm>
            <a:off x="2393403" y="4382814"/>
            <a:ext cx="21590" cy="31115"/>
          </a:xfrm>
          <a:custGeom>
            <a:avLst/>
            <a:gdLst/>
            <a:ahLst/>
            <a:cxnLst/>
            <a:rect l="l" t="t" r="r" b="b"/>
            <a:pathLst>
              <a:path w="21590" h="31114">
                <a:moveTo>
                  <a:pt x="4849" y="30940"/>
                </a:moveTo>
                <a:lnTo>
                  <a:pt x="0" y="0"/>
                </a:lnTo>
                <a:lnTo>
                  <a:pt x="8450" y="12572"/>
                </a:lnTo>
                <a:lnTo>
                  <a:pt x="21023" y="4121"/>
                </a:lnTo>
                <a:lnTo>
                  <a:pt x="4849" y="30940"/>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8" name="object 62">
            <a:extLst>
              <a:ext uri="{FF2B5EF4-FFF2-40B4-BE49-F238E27FC236}">
                <a16:creationId xmlns:a16="http://schemas.microsoft.com/office/drawing/2014/main" id="{C62D42E0-2D84-4657-88A0-0B3E959A193F}"/>
              </a:ext>
            </a:extLst>
          </p:cNvPr>
          <p:cNvSpPr/>
          <p:nvPr/>
        </p:nvSpPr>
        <p:spPr>
          <a:xfrm>
            <a:off x="2393403" y="4382814"/>
            <a:ext cx="21590" cy="31115"/>
          </a:xfrm>
          <a:custGeom>
            <a:avLst/>
            <a:gdLst/>
            <a:ahLst/>
            <a:cxnLst/>
            <a:rect l="l" t="t" r="r" b="b"/>
            <a:pathLst>
              <a:path w="21590" h="31114">
                <a:moveTo>
                  <a:pt x="8450" y="12572"/>
                </a:moveTo>
                <a:lnTo>
                  <a:pt x="0" y="0"/>
                </a:lnTo>
                <a:lnTo>
                  <a:pt x="4849" y="30940"/>
                </a:lnTo>
                <a:lnTo>
                  <a:pt x="21023" y="4121"/>
                </a:lnTo>
                <a:lnTo>
                  <a:pt x="8450" y="12572"/>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69" name="object 63">
            <a:extLst>
              <a:ext uri="{FF2B5EF4-FFF2-40B4-BE49-F238E27FC236}">
                <a16:creationId xmlns:a16="http://schemas.microsoft.com/office/drawing/2014/main" id="{E2FAE14C-0EBD-45D6-A8BC-14D2784E554A}"/>
              </a:ext>
            </a:extLst>
          </p:cNvPr>
          <p:cNvSpPr/>
          <p:nvPr/>
        </p:nvSpPr>
        <p:spPr>
          <a:xfrm>
            <a:off x="3042074" y="3299295"/>
            <a:ext cx="4478655" cy="1170305"/>
          </a:xfrm>
          <a:custGeom>
            <a:avLst/>
            <a:gdLst/>
            <a:ahLst/>
            <a:cxnLst/>
            <a:rect l="l" t="t" r="r" b="b"/>
            <a:pathLst>
              <a:path w="4478655" h="1170305">
                <a:moveTo>
                  <a:pt x="0" y="1169949"/>
                </a:moveTo>
                <a:lnTo>
                  <a:pt x="64269" y="1169240"/>
                </a:lnTo>
                <a:lnTo>
                  <a:pt x="125905" y="1167139"/>
                </a:lnTo>
                <a:lnTo>
                  <a:pt x="185040" y="1163687"/>
                </a:lnTo>
                <a:lnTo>
                  <a:pt x="241801" y="1158925"/>
                </a:lnTo>
                <a:lnTo>
                  <a:pt x="296319" y="1152894"/>
                </a:lnTo>
                <a:lnTo>
                  <a:pt x="348723" y="1145635"/>
                </a:lnTo>
                <a:lnTo>
                  <a:pt x="399143" y="1137189"/>
                </a:lnTo>
                <a:lnTo>
                  <a:pt x="447708" y="1127598"/>
                </a:lnTo>
                <a:lnTo>
                  <a:pt x="494547" y="1116900"/>
                </a:lnTo>
                <a:lnTo>
                  <a:pt x="539792" y="1105139"/>
                </a:lnTo>
                <a:lnTo>
                  <a:pt x="583570" y="1092354"/>
                </a:lnTo>
                <a:lnTo>
                  <a:pt x="626012" y="1078587"/>
                </a:lnTo>
                <a:lnTo>
                  <a:pt x="667246" y="1063879"/>
                </a:lnTo>
                <a:lnTo>
                  <a:pt x="707404" y="1048269"/>
                </a:lnTo>
                <a:lnTo>
                  <a:pt x="746614" y="1031801"/>
                </a:lnTo>
                <a:lnTo>
                  <a:pt x="785006" y="1014513"/>
                </a:lnTo>
                <a:lnTo>
                  <a:pt x="822709" y="996448"/>
                </a:lnTo>
                <a:lnTo>
                  <a:pt x="859853" y="977647"/>
                </a:lnTo>
                <a:lnTo>
                  <a:pt x="896568" y="958149"/>
                </a:lnTo>
                <a:lnTo>
                  <a:pt x="932982" y="937996"/>
                </a:lnTo>
                <a:lnTo>
                  <a:pt x="969227" y="917229"/>
                </a:lnTo>
                <a:lnTo>
                  <a:pt x="1005431" y="895890"/>
                </a:lnTo>
                <a:lnTo>
                  <a:pt x="1041723" y="874018"/>
                </a:lnTo>
                <a:lnTo>
                  <a:pt x="1078234" y="851655"/>
                </a:lnTo>
                <a:lnTo>
                  <a:pt x="1115093" y="828842"/>
                </a:lnTo>
                <a:lnTo>
                  <a:pt x="1152429" y="805619"/>
                </a:lnTo>
                <a:lnTo>
                  <a:pt x="1190373" y="782028"/>
                </a:lnTo>
                <a:lnTo>
                  <a:pt x="1229053" y="758109"/>
                </a:lnTo>
                <a:lnTo>
                  <a:pt x="1268600" y="733904"/>
                </a:lnTo>
                <a:lnTo>
                  <a:pt x="1309142" y="709454"/>
                </a:lnTo>
                <a:lnTo>
                  <a:pt x="1350810" y="684799"/>
                </a:lnTo>
                <a:lnTo>
                  <a:pt x="1393732" y="659980"/>
                </a:lnTo>
                <a:lnTo>
                  <a:pt x="1438040" y="635038"/>
                </a:lnTo>
                <a:lnTo>
                  <a:pt x="1483861" y="610014"/>
                </a:lnTo>
                <a:lnTo>
                  <a:pt x="1531326" y="584949"/>
                </a:lnTo>
                <a:lnTo>
                  <a:pt x="1567040" y="566671"/>
                </a:lnTo>
                <a:lnTo>
                  <a:pt x="1603707" y="548408"/>
                </a:lnTo>
                <a:lnTo>
                  <a:pt x="1641340" y="530177"/>
                </a:lnTo>
                <a:lnTo>
                  <a:pt x="1679948" y="511994"/>
                </a:lnTo>
                <a:lnTo>
                  <a:pt x="1719542" y="493874"/>
                </a:lnTo>
                <a:lnTo>
                  <a:pt x="1760134" y="475833"/>
                </a:lnTo>
                <a:lnTo>
                  <a:pt x="1801735" y="457888"/>
                </a:lnTo>
                <a:lnTo>
                  <a:pt x="1844355" y="440054"/>
                </a:lnTo>
                <a:lnTo>
                  <a:pt x="1888005" y="422346"/>
                </a:lnTo>
                <a:lnTo>
                  <a:pt x="1932697" y="404782"/>
                </a:lnTo>
                <a:lnTo>
                  <a:pt x="1978441" y="387376"/>
                </a:lnTo>
                <a:lnTo>
                  <a:pt x="2025249" y="370145"/>
                </a:lnTo>
                <a:lnTo>
                  <a:pt x="2073130" y="353104"/>
                </a:lnTo>
                <a:lnTo>
                  <a:pt x="2122097" y="336269"/>
                </a:lnTo>
                <a:lnTo>
                  <a:pt x="2172160" y="319657"/>
                </a:lnTo>
                <a:lnTo>
                  <a:pt x="2223329" y="303283"/>
                </a:lnTo>
                <a:lnTo>
                  <a:pt x="2275617" y="287162"/>
                </a:lnTo>
                <a:lnTo>
                  <a:pt x="2329034" y="271312"/>
                </a:lnTo>
                <a:lnTo>
                  <a:pt x="2383591" y="255747"/>
                </a:lnTo>
                <a:lnTo>
                  <a:pt x="2439298" y="240483"/>
                </a:lnTo>
                <a:lnTo>
                  <a:pt x="2496167" y="225537"/>
                </a:lnTo>
                <a:lnTo>
                  <a:pt x="2554209" y="210924"/>
                </a:lnTo>
                <a:lnTo>
                  <a:pt x="2613435" y="196661"/>
                </a:lnTo>
                <a:lnTo>
                  <a:pt x="2673855" y="182762"/>
                </a:lnTo>
                <a:lnTo>
                  <a:pt x="2719961" y="172587"/>
                </a:lnTo>
                <a:lnTo>
                  <a:pt x="2766749" y="162633"/>
                </a:lnTo>
                <a:lnTo>
                  <a:pt x="2814225" y="152907"/>
                </a:lnTo>
                <a:lnTo>
                  <a:pt x="2862393" y="143414"/>
                </a:lnTo>
                <a:lnTo>
                  <a:pt x="2911258" y="134163"/>
                </a:lnTo>
                <a:lnTo>
                  <a:pt x="2960824" y="125160"/>
                </a:lnTo>
                <a:lnTo>
                  <a:pt x="3011095" y="116411"/>
                </a:lnTo>
                <a:lnTo>
                  <a:pt x="3062077" y="107923"/>
                </a:lnTo>
                <a:lnTo>
                  <a:pt x="3113775" y="99703"/>
                </a:lnTo>
                <a:lnTo>
                  <a:pt x="3166191" y="91757"/>
                </a:lnTo>
                <a:lnTo>
                  <a:pt x="3219333" y="84093"/>
                </a:lnTo>
                <a:lnTo>
                  <a:pt x="3273203" y="76716"/>
                </a:lnTo>
                <a:lnTo>
                  <a:pt x="3327807" y="69635"/>
                </a:lnTo>
                <a:lnTo>
                  <a:pt x="3383149" y="62854"/>
                </a:lnTo>
                <a:lnTo>
                  <a:pt x="3439233" y="56381"/>
                </a:lnTo>
                <a:lnTo>
                  <a:pt x="3496065" y="50223"/>
                </a:lnTo>
                <a:lnTo>
                  <a:pt x="3542073" y="45528"/>
                </a:lnTo>
                <a:lnTo>
                  <a:pt x="3588563" y="41041"/>
                </a:lnTo>
                <a:lnTo>
                  <a:pt x="3635540" y="36767"/>
                </a:lnTo>
                <a:lnTo>
                  <a:pt x="3683005" y="32709"/>
                </a:lnTo>
                <a:lnTo>
                  <a:pt x="3730961" y="28871"/>
                </a:lnTo>
                <a:lnTo>
                  <a:pt x="3779410" y="25255"/>
                </a:lnTo>
                <a:lnTo>
                  <a:pt x="3828354" y="21866"/>
                </a:lnTo>
                <a:lnTo>
                  <a:pt x="3877797" y="18706"/>
                </a:lnTo>
                <a:lnTo>
                  <a:pt x="3927739" y="15779"/>
                </a:lnTo>
                <a:lnTo>
                  <a:pt x="3978184" y="13089"/>
                </a:lnTo>
                <a:lnTo>
                  <a:pt x="4029135" y="10639"/>
                </a:lnTo>
                <a:lnTo>
                  <a:pt x="4080592" y="8432"/>
                </a:lnTo>
                <a:lnTo>
                  <a:pt x="4132559" y="6472"/>
                </a:lnTo>
                <a:lnTo>
                  <a:pt x="4185039" y="4762"/>
                </a:lnTo>
                <a:lnTo>
                  <a:pt x="4238032" y="3306"/>
                </a:lnTo>
                <a:lnTo>
                  <a:pt x="4305001" y="1847"/>
                </a:lnTo>
                <a:lnTo>
                  <a:pt x="4372782" y="797"/>
                </a:lnTo>
                <a:lnTo>
                  <a:pt x="4424154" y="282"/>
                </a:lnTo>
                <a:lnTo>
                  <a:pt x="4467316" y="33"/>
                </a:lnTo>
                <a:lnTo>
                  <a:pt x="4475987" y="3"/>
                </a:lnTo>
                <a:lnTo>
                  <a:pt x="4478156"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0" name="object 64">
            <a:extLst>
              <a:ext uri="{FF2B5EF4-FFF2-40B4-BE49-F238E27FC236}">
                <a16:creationId xmlns:a16="http://schemas.microsoft.com/office/drawing/2014/main" id="{163697DA-C79F-493B-9B81-1E2E0BAB0F31}"/>
              </a:ext>
            </a:extLst>
          </p:cNvPr>
          <p:cNvSpPr/>
          <p:nvPr/>
        </p:nvSpPr>
        <p:spPr>
          <a:xfrm>
            <a:off x="7509504" y="3288599"/>
            <a:ext cx="29845" cy="21590"/>
          </a:xfrm>
          <a:custGeom>
            <a:avLst/>
            <a:gdLst/>
            <a:ahLst/>
            <a:cxnLst/>
            <a:rect l="l" t="t" r="r" b="b"/>
            <a:pathLst>
              <a:path w="29845" h="21589">
                <a:moveTo>
                  <a:pt x="32" y="21423"/>
                </a:moveTo>
                <a:lnTo>
                  <a:pt x="10727" y="10695"/>
                </a:lnTo>
                <a:lnTo>
                  <a:pt x="0" y="0"/>
                </a:lnTo>
                <a:lnTo>
                  <a:pt x="29446" y="10666"/>
                </a:lnTo>
                <a:lnTo>
                  <a:pt x="32" y="21423"/>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1" name="object 65">
            <a:extLst>
              <a:ext uri="{FF2B5EF4-FFF2-40B4-BE49-F238E27FC236}">
                <a16:creationId xmlns:a16="http://schemas.microsoft.com/office/drawing/2014/main" id="{2D682F16-7565-44C4-9C12-9A26AE39EEDA}"/>
              </a:ext>
            </a:extLst>
          </p:cNvPr>
          <p:cNvSpPr/>
          <p:nvPr/>
        </p:nvSpPr>
        <p:spPr>
          <a:xfrm>
            <a:off x="7509504" y="3288599"/>
            <a:ext cx="29845" cy="21590"/>
          </a:xfrm>
          <a:custGeom>
            <a:avLst/>
            <a:gdLst/>
            <a:ahLst/>
            <a:cxnLst/>
            <a:rect l="l" t="t" r="r" b="b"/>
            <a:pathLst>
              <a:path w="29845" h="21589">
                <a:moveTo>
                  <a:pt x="10727" y="10695"/>
                </a:moveTo>
                <a:lnTo>
                  <a:pt x="32" y="21423"/>
                </a:lnTo>
                <a:lnTo>
                  <a:pt x="29446" y="10666"/>
                </a:lnTo>
                <a:lnTo>
                  <a:pt x="0" y="0"/>
                </a:lnTo>
                <a:lnTo>
                  <a:pt x="10727" y="1069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2" name="object 66">
            <a:extLst>
              <a:ext uri="{FF2B5EF4-FFF2-40B4-BE49-F238E27FC236}">
                <a16:creationId xmlns:a16="http://schemas.microsoft.com/office/drawing/2014/main" id="{F0B5972C-E9B0-405F-86AF-F7B20CFB6547}"/>
              </a:ext>
            </a:extLst>
          </p:cNvPr>
          <p:cNvSpPr/>
          <p:nvPr/>
        </p:nvSpPr>
        <p:spPr>
          <a:xfrm>
            <a:off x="7240849" y="5259419"/>
            <a:ext cx="229235" cy="0"/>
          </a:xfrm>
          <a:custGeom>
            <a:avLst/>
            <a:gdLst/>
            <a:ahLst/>
            <a:cxnLst/>
            <a:rect l="l" t="t" r="r" b="b"/>
            <a:pathLst>
              <a:path w="229235">
                <a:moveTo>
                  <a:pt x="0" y="0"/>
                </a:moveTo>
                <a:lnTo>
                  <a:pt x="228749" y="0"/>
                </a:lnTo>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3" name="object 67">
            <a:extLst>
              <a:ext uri="{FF2B5EF4-FFF2-40B4-BE49-F238E27FC236}">
                <a16:creationId xmlns:a16="http://schemas.microsoft.com/office/drawing/2014/main" id="{AD280808-EED5-49E1-9CE9-78E113A4A501}"/>
              </a:ext>
            </a:extLst>
          </p:cNvPr>
          <p:cNvSpPr/>
          <p:nvPr/>
        </p:nvSpPr>
        <p:spPr>
          <a:xfrm>
            <a:off x="7469599" y="524368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4" name="object 68">
            <a:extLst>
              <a:ext uri="{FF2B5EF4-FFF2-40B4-BE49-F238E27FC236}">
                <a16:creationId xmlns:a16="http://schemas.microsoft.com/office/drawing/2014/main" id="{3CDCA053-4A58-4713-9D37-8BBBA0C4B9EA}"/>
              </a:ext>
            </a:extLst>
          </p:cNvPr>
          <p:cNvSpPr/>
          <p:nvPr/>
        </p:nvSpPr>
        <p:spPr>
          <a:xfrm>
            <a:off x="7469599" y="524368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5" name="object 69">
            <a:extLst>
              <a:ext uri="{FF2B5EF4-FFF2-40B4-BE49-F238E27FC236}">
                <a16:creationId xmlns:a16="http://schemas.microsoft.com/office/drawing/2014/main" id="{59B4C5A3-9146-4066-8F23-DC8C7755B2DD}"/>
              </a:ext>
            </a:extLst>
          </p:cNvPr>
          <p:cNvSpPr/>
          <p:nvPr/>
        </p:nvSpPr>
        <p:spPr>
          <a:xfrm>
            <a:off x="1591574" y="4427420"/>
            <a:ext cx="1608455" cy="1729105"/>
          </a:xfrm>
          <a:custGeom>
            <a:avLst/>
            <a:gdLst/>
            <a:ahLst/>
            <a:cxnLst/>
            <a:rect l="l" t="t" r="r" b="b"/>
            <a:pathLst>
              <a:path w="1608455" h="1729104">
                <a:moveTo>
                  <a:pt x="1339994" y="1728899"/>
                </a:move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close/>
              </a:path>
            </a:pathLst>
          </a:custGeom>
          <a:solidFill>
            <a:srgbClr val="A4C1F4"/>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6" name="object 70">
            <a:extLst>
              <a:ext uri="{FF2B5EF4-FFF2-40B4-BE49-F238E27FC236}">
                <a16:creationId xmlns:a16="http://schemas.microsoft.com/office/drawing/2014/main" id="{C0710EF9-DC08-475A-99C9-A468F6672AC0}"/>
              </a:ext>
            </a:extLst>
          </p:cNvPr>
          <p:cNvSpPr/>
          <p:nvPr/>
        </p:nvSpPr>
        <p:spPr>
          <a:xfrm>
            <a:off x="1591574" y="4427420"/>
            <a:ext cx="1608455" cy="1729105"/>
          </a:xfrm>
          <a:custGeom>
            <a:avLst/>
            <a:gdLst/>
            <a:ahLst/>
            <a:cxnLst/>
            <a:rect l="l" t="t" r="r" b="b"/>
            <a:pathLst>
              <a:path w="1608455" h="1729104">
                <a:moveTo>
                  <a:pt x="0" y="268005"/>
                </a:moveTo>
                <a:lnTo>
                  <a:pt x="4317" y="219830"/>
                </a:lnTo>
                <a:lnTo>
                  <a:pt x="16767" y="174489"/>
                </a:lnTo>
                <a:lnTo>
                  <a:pt x="36590" y="132737"/>
                </a:lnTo>
                <a:lnTo>
                  <a:pt x="63031" y="95332"/>
                </a:lnTo>
                <a:lnTo>
                  <a:pt x="95332" y="63031"/>
                </a:lnTo>
                <a:lnTo>
                  <a:pt x="132737" y="36590"/>
                </a:lnTo>
                <a:lnTo>
                  <a:pt x="174489" y="16767"/>
                </a:lnTo>
                <a:lnTo>
                  <a:pt x="219831" y="4317"/>
                </a:lnTo>
                <a:lnTo>
                  <a:pt x="268005" y="0"/>
                </a:lnTo>
                <a:lnTo>
                  <a:pt x="1339994" y="0"/>
                </a:lnTo>
                <a:lnTo>
                  <a:pt x="1392524" y="5197"/>
                </a:lnTo>
                <a:lnTo>
                  <a:pt x="1442555" y="20400"/>
                </a:lnTo>
                <a:lnTo>
                  <a:pt x="1488684" y="45027"/>
                </a:lnTo>
                <a:lnTo>
                  <a:pt x="1529503" y="78496"/>
                </a:lnTo>
                <a:lnTo>
                  <a:pt x="1562972" y="119315"/>
                </a:lnTo>
                <a:lnTo>
                  <a:pt x="1587599" y="165444"/>
                </a:lnTo>
                <a:lnTo>
                  <a:pt x="1602802" y="215475"/>
                </a:lnTo>
                <a:lnTo>
                  <a:pt x="1607999" y="268005"/>
                </a:lnTo>
                <a:lnTo>
                  <a:pt x="1607999" y="1460894"/>
                </a:lnTo>
                <a:lnTo>
                  <a:pt x="1603682" y="1509068"/>
                </a:lnTo>
                <a:lnTo>
                  <a:pt x="1591232" y="1554410"/>
                </a:lnTo>
                <a:lnTo>
                  <a:pt x="1571409" y="1596161"/>
                </a:lnTo>
                <a:lnTo>
                  <a:pt x="1544968" y="1633566"/>
                </a:lnTo>
                <a:lnTo>
                  <a:pt x="1512667" y="1665868"/>
                </a:lnTo>
                <a:lnTo>
                  <a:pt x="1475262" y="1692309"/>
                </a:lnTo>
                <a:lnTo>
                  <a:pt x="1433510" y="1712132"/>
                </a:lnTo>
                <a:lnTo>
                  <a:pt x="1388168" y="1724582"/>
                </a:lnTo>
                <a:lnTo>
                  <a:pt x="1339994" y="1728899"/>
                </a:lnTo>
                <a:lnTo>
                  <a:pt x="268005" y="1728899"/>
                </a:lnTo>
                <a:lnTo>
                  <a:pt x="219831" y="1724582"/>
                </a:lnTo>
                <a:lnTo>
                  <a:pt x="174489" y="1712132"/>
                </a:lnTo>
                <a:lnTo>
                  <a:pt x="132737" y="1692309"/>
                </a:lnTo>
                <a:lnTo>
                  <a:pt x="95332" y="1665868"/>
                </a:lnTo>
                <a:lnTo>
                  <a:pt x="63031" y="1633566"/>
                </a:lnTo>
                <a:lnTo>
                  <a:pt x="36590" y="1596161"/>
                </a:lnTo>
                <a:lnTo>
                  <a:pt x="16767" y="1554410"/>
                </a:lnTo>
                <a:lnTo>
                  <a:pt x="4317" y="1509068"/>
                </a:lnTo>
                <a:lnTo>
                  <a:pt x="0" y="1460894"/>
                </a:lnTo>
                <a:lnTo>
                  <a:pt x="0" y="268005"/>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7" name="object 71">
            <a:extLst>
              <a:ext uri="{FF2B5EF4-FFF2-40B4-BE49-F238E27FC236}">
                <a16:creationId xmlns:a16="http://schemas.microsoft.com/office/drawing/2014/main" id="{158B74B5-32E4-4021-98C1-727800D9EE4E}"/>
              </a:ext>
            </a:extLst>
          </p:cNvPr>
          <p:cNvSpPr/>
          <p:nvPr/>
        </p:nvSpPr>
        <p:spPr>
          <a:xfrm>
            <a:off x="3582374" y="5190901"/>
            <a:ext cx="43815" cy="31750"/>
          </a:xfrm>
          <a:custGeom>
            <a:avLst/>
            <a:gdLst/>
            <a:ahLst/>
            <a:cxnLst/>
            <a:rect l="l" t="t" r="r" b="b"/>
            <a:pathLst>
              <a:path w="43814" h="31750">
                <a:moveTo>
                  <a:pt x="926" y="31451"/>
                </a:moveTo>
                <a:lnTo>
                  <a:pt x="0" y="0"/>
                </a:lnTo>
                <a:lnTo>
                  <a:pt x="43669" y="14452"/>
                </a:lnTo>
                <a:lnTo>
                  <a:pt x="926"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8" name="object 72">
            <a:extLst>
              <a:ext uri="{FF2B5EF4-FFF2-40B4-BE49-F238E27FC236}">
                <a16:creationId xmlns:a16="http://schemas.microsoft.com/office/drawing/2014/main" id="{A03DC5C0-BEE9-4BB2-A27D-21E231D5F268}"/>
              </a:ext>
            </a:extLst>
          </p:cNvPr>
          <p:cNvSpPr/>
          <p:nvPr/>
        </p:nvSpPr>
        <p:spPr>
          <a:xfrm>
            <a:off x="3582374" y="5190901"/>
            <a:ext cx="43815" cy="31750"/>
          </a:xfrm>
          <a:custGeom>
            <a:avLst/>
            <a:gdLst/>
            <a:ahLst/>
            <a:cxnLst/>
            <a:rect l="l" t="t" r="r" b="b"/>
            <a:pathLst>
              <a:path w="43814" h="31750">
                <a:moveTo>
                  <a:pt x="926" y="31451"/>
                </a:moveTo>
                <a:lnTo>
                  <a:pt x="43669" y="14452"/>
                </a:lnTo>
                <a:lnTo>
                  <a:pt x="0" y="0"/>
                </a:lnTo>
                <a:lnTo>
                  <a:pt x="926" y="3145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79" name="object 73">
            <a:extLst>
              <a:ext uri="{FF2B5EF4-FFF2-40B4-BE49-F238E27FC236}">
                <a16:creationId xmlns:a16="http://schemas.microsoft.com/office/drawing/2014/main" id="{0223F0C3-9664-4617-AF67-0D7D41766C08}"/>
              </a:ext>
            </a:extLst>
          </p:cNvPr>
          <p:cNvSpPr/>
          <p:nvPr/>
        </p:nvSpPr>
        <p:spPr>
          <a:xfrm>
            <a:off x="1740525" y="4736944"/>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0" name="object 74">
            <a:extLst>
              <a:ext uri="{FF2B5EF4-FFF2-40B4-BE49-F238E27FC236}">
                <a16:creationId xmlns:a16="http://schemas.microsoft.com/office/drawing/2014/main" id="{5A5266CF-99A6-42A0-ACD2-94763CC6EFBA}"/>
              </a:ext>
            </a:extLst>
          </p:cNvPr>
          <p:cNvSpPr/>
          <p:nvPr/>
        </p:nvSpPr>
        <p:spPr>
          <a:xfrm>
            <a:off x="1740525" y="4736944"/>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1" name="object 75">
            <a:extLst>
              <a:ext uri="{FF2B5EF4-FFF2-40B4-BE49-F238E27FC236}">
                <a16:creationId xmlns:a16="http://schemas.microsoft.com/office/drawing/2014/main" id="{D3D22D0D-27E7-4668-B2E5-83598728D074}"/>
              </a:ext>
            </a:extLst>
          </p:cNvPr>
          <p:cNvSpPr/>
          <p:nvPr/>
        </p:nvSpPr>
        <p:spPr>
          <a:xfrm>
            <a:off x="2483475" y="5702895"/>
            <a:ext cx="635500" cy="398399"/>
          </a:xfrm>
          <a:prstGeom prst="rect">
            <a:avLst/>
          </a:prstGeom>
          <a:blipFill>
            <a:blip r:embed="rId3" cstate="print"/>
            <a:stretch>
              <a:fillRect/>
            </a:stretch>
          </a:blip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2" name="object 76">
            <a:extLst>
              <a:ext uri="{FF2B5EF4-FFF2-40B4-BE49-F238E27FC236}">
                <a16:creationId xmlns:a16="http://schemas.microsoft.com/office/drawing/2014/main" id="{FDA0F351-F3E0-437F-ABF9-A48B5063EABE}"/>
              </a:ext>
            </a:extLst>
          </p:cNvPr>
          <p:cNvSpPr txBox="1"/>
          <p:nvPr/>
        </p:nvSpPr>
        <p:spPr>
          <a:xfrm>
            <a:off x="3174300" y="4815742"/>
            <a:ext cx="525780" cy="653415"/>
          </a:xfrm>
          <a:prstGeom prst="rect">
            <a:avLst/>
          </a:prstGeom>
        </p:spPr>
        <p:txBody>
          <a:bodyPr vert="horz" wrap="square" lIns="0" tIns="113030" rIns="0" bIns="0" rtlCol="0">
            <a:spAutoFit/>
          </a:bodyPr>
          <a:lstStyle/>
          <a:p>
            <a:pPr marL="12700">
              <a:lnSpc>
                <a:spcPct val="100000"/>
              </a:lnSpc>
              <a:spcBef>
                <a:spcPts val="890"/>
              </a:spcBef>
              <a:tabLst>
                <a:tab pos="45529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a:p>
            <a:pPr marL="69215">
              <a:lnSpc>
                <a:spcPct val="100000"/>
              </a:lnSpc>
              <a:spcBef>
                <a:spcPts val="795"/>
              </a:spcBef>
              <a:tabLst>
                <a:tab pos="512445" algn="l"/>
              </a:tabLst>
            </a:pPr>
            <a:r>
              <a:rPr sz="1400" u="heavy" dirty="0">
                <a:uFill>
                  <a:solidFill>
                    <a:srgbClr val="595959"/>
                  </a:solidFill>
                </a:uFill>
                <a:latin typeface="Corbel" panose="020B0503020204020204" pitchFamily="34" charset="0"/>
                <a:cs typeface="Arial" panose="020B0604020202020204" pitchFamily="34" charset="0"/>
              </a:rPr>
              <a:t> 	</a:t>
            </a:r>
            <a:endParaRPr sz="1400" dirty="0">
              <a:latin typeface="Corbel" panose="020B0503020204020204" pitchFamily="34" charset="0"/>
              <a:cs typeface="Arial" panose="020B0604020202020204" pitchFamily="34" charset="0"/>
            </a:endParaRPr>
          </a:p>
        </p:txBody>
      </p:sp>
      <p:sp>
        <p:nvSpPr>
          <p:cNvPr id="83" name="object 77">
            <a:extLst>
              <a:ext uri="{FF2B5EF4-FFF2-40B4-BE49-F238E27FC236}">
                <a16:creationId xmlns:a16="http://schemas.microsoft.com/office/drawing/2014/main" id="{22624011-1586-420D-BEE0-AA741C6D6836}"/>
              </a:ext>
            </a:extLst>
          </p:cNvPr>
          <p:cNvSpPr/>
          <p:nvPr/>
        </p:nvSpPr>
        <p:spPr>
          <a:xfrm>
            <a:off x="3205693" y="5380551"/>
            <a:ext cx="43815" cy="31750"/>
          </a:xfrm>
          <a:custGeom>
            <a:avLst/>
            <a:gdLst/>
            <a:ahLst/>
            <a:cxnLst/>
            <a:rect l="l" t="t" r="r" b="b"/>
            <a:pathLst>
              <a:path w="43814" h="31750">
                <a:moveTo>
                  <a:pt x="42743" y="31451"/>
                </a:moveTo>
                <a:lnTo>
                  <a:pt x="0" y="14452"/>
                </a:lnTo>
                <a:lnTo>
                  <a:pt x="43669" y="0"/>
                </a:lnTo>
                <a:lnTo>
                  <a:pt x="42743" y="31451"/>
                </a:lnTo>
                <a:close/>
              </a:path>
            </a:pathLst>
          </a:custGeom>
          <a:solidFill>
            <a:srgbClr val="595959"/>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4" name="object 78">
            <a:extLst>
              <a:ext uri="{FF2B5EF4-FFF2-40B4-BE49-F238E27FC236}">
                <a16:creationId xmlns:a16="http://schemas.microsoft.com/office/drawing/2014/main" id="{EA87D275-BBF7-43DA-8270-76EEFA19B6BA}"/>
              </a:ext>
            </a:extLst>
          </p:cNvPr>
          <p:cNvSpPr/>
          <p:nvPr/>
        </p:nvSpPr>
        <p:spPr>
          <a:xfrm>
            <a:off x="3205693" y="5380551"/>
            <a:ext cx="43815" cy="31750"/>
          </a:xfrm>
          <a:custGeom>
            <a:avLst/>
            <a:gdLst/>
            <a:ahLst/>
            <a:cxnLst/>
            <a:rect l="l" t="t" r="r" b="b"/>
            <a:pathLst>
              <a:path w="43814" h="31750">
                <a:moveTo>
                  <a:pt x="43669" y="0"/>
                </a:moveTo>
                <a:lnTo>
                  <a:pt x="0" y="14452"/>
                </a:lnTo>
                <a:lnTo>
                  <a:pt x="42743" y="31451"/>
                </a:lnTo>
                <a:lnTo>
                  <a:pt x="43669"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5" name="object 79">
            <a:extLst>
              <a:ext uri="{FF2B5EF4-FFF2-40B4-BE49-F238E27FC236}">
                <a16:creationId xmlns:a16="http://schemas.microsoft.com/office/drawing/2014/main" id="{CBD82A96-80AA-4E4A-A4CF-063BAC17F658}"/>
              </a:ext>
            </a:extLst>
          </p:cNvPr>
          <p:cNvSpPr/>
          <p:nvPr/>
        </p:nvSpPr>
        <p:spPr>
          <a:xfrm>
            <a:off x="1760800" y="5278519"/>
            <a:ext cx="1310640" cy="398780"/>
          </a:xfrm>
          <a:custGeom>
            <a:avLst/>
            <a:gdLst/>
            <a:ahLst/>
            <a:cxnLst/>
            <a:rect l="l" t="t" r="r" b="b"/>
            <a:pathLst>
              <a:path w="1310640" h="398779">
                <a:moveTo>
                  <a:pt x="1243698" y="398399"/>
                </a:moveTo>
                <a:lnTo>
                  <a:pt x="66401" y="398399"/>
                </a:lnTo>
                <a:lnTo>
                  <a:pt x="40554" y="393181"/>
                </a:lnTo>
                <a:lnTo>
                  <a:pt x="19448" y="378951"/>
                </a:lnTo>
                <a:lnTo>
                  <a:pt x="5218" y="357845"/>
                </a:lnTo>
                <a:lnTo>
                  <a:pt x="0" y="331998"/>
                </a:lnTo>
                <a:lnTo>
                  <a:pt x="0" y="66401"/>
                </a:ln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6" name="object 80">
            <a:extLst>
              <a:ext uri="{FF2B5EF4-FFF2-40B4-BE49-F238E27FC236}">
                <a16:creationId xmlns:a16="http://schemas.microsoft.com/office/drawing/2014/main" id="{9B4A99A3-C6B8-4E82-ABE5-3E225EB2B2E7}"/>
              </a:ext>
            </a:extLst>
          </p:cNvPr>
          <p:cNvSpPr/>
          <p:nvPr/>
        </p:nvSpPr>
        <p:spPr>
          <a:xfrm>
            <a:off x="1760800" y="5278519"/>
            <a:ext cx="1310640" cy="398780"/>
          </a:xfrm>
          <a:custGeom>
            <a:avLst/>
            <a:gdLst/>
            <a:ahLst/>
            <a:cxnLst/>
            <a:rect l="l" t="t" r="r" b="b"/>
            <a:pathLst>
              <a:path w="1310640" h="398779">
                <a:moveTo>
                  <a:pt x="0" y="66401"/>
                </a:moveTo>
                <a:lnTo>
                  <a:pt x="5218" y="40554"/>
                </a:lnTo>
                <a:lnTo>
                  <a:pt x="19448" y="19448"/>
                </a:lnTo>
                <a:lnTo>
                  <a:pt x="40554" y="5218"/>
                </a:lnTo>
                <a:lnTo>
                  <a:pt x="66401" y="0"/>
                </a:lnTo>
                <a:lnTo>
                  <a:pt x="1243698" y="0"/>
                </a:lnTo>
                <a:lnTo>
                  <a:pt x="1280538" y="11156"/>
                </a:lnTo>
                <a:lnTo>
                  <a:pt x="1305045" y="40990"/>
                </a:lnTo>
                <a:lnTo>
                  <a:pt x="1310099" y="66401"/>
                </a:lnTo>
                <a:lnTo>
                  <a:pt x="1310099" y="331998"/>
                </a:lnTo>
                <a:lnTo>
                  <a:pt x="1304881" y="357845"/>
                </a:lnTo>
                <a:lnTo>
                  <a:pt x="1290651" y="378951"/>
                </a:lnTo>
                <a:lnTo>
                  <a:pt x="1269545" y="393181"/>
                </a:lnTo>
                <a:lnTo>
                  <a:pt x="1243698" y="398399"/>
                </a:lnTo>
                <a:lnTo>
                  <a:pt x="66401" y="398399"/>
                </a:lnTo>
                <a:lnTo>
                  <a:pt x="40554" y="393181"/>
                </a:lnTo>
                <a:lnTo>
                  <a:pt x="19448" y="378951"/>
                </a:lnTo>
                <a:lnTo>
                  <a:pt x="5218" y="357845"/>
                </a:lnTo>
                <a:lnTo>
                  <a:pt x="0" y="331998"/>
                </a:lnTo>
                <a:lnTo>
                  <a:pt x="0" y="66401"/>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87" name="object 81">
            <a:extLst>
              <a:ext uri="{FF2B5EF4-FFF2-40B4-BE49-F238E27FC236}">
                <a16:creationId xmlns:a16="http://schemas.microsoft.com/office/drawing/2014/main" id="{AE4D5E1E-F5B1-4AD2-9CC7-9E5E8485DD91}"/>
              </a:ext>
            </a:extLst>
          </p:cNvPr>
          <p:cNvSpPr txBox="1"/>
          <p:nvPr/>
        </p:nvSpPr>
        <p:spPr>
          <a:xfrm>
            <a:off x="1832998" y="4706782"/>
            <a:ext cx="921385" cy="78996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orbel" panose="020B0503020204020204" pitchFamily="34" charset="0"/>
                <a:cs typeface="Arial" panose="020B0604020202020204" pitchFamily="34" charset="0"/>
              </a:rPr>
              <a:t>Explore</a:t>
            </a:r>
            <a:r>
              <a:rPr sz="1400" spc="-95" dirty="0">
                <a:latin typeface="Corbel" panose="020B0503020204020204" pitchFamily="34" charset="0"/>
                <a:cs typeface="Arial" panose="020B0604020202020204" pitchFamily="34" charset="0"/>
              </a:rPr>
              <a:t> </a:t>
            </a:r>
            <a:r>
              <a:rPr sz="1400" spc="-5" dirty="0">
                <a:latin typeface="Corbel" panose="020B0503020204020204" pitchFamily="34" charset="0"/>
                <a:cs typeface="Arial" panose="020B0604020202020204" pitchFamily="34" charset="0"/>
              </a:rPr>
              <a:t>the  Data</a:t>
            </a:r>
            <a:endParaRPr sz="1400" dirty="0">
              <a:latin typeface="Corbel" panose="020B0503020204020204" pitchFamily="34" charset="0"/>
              <a:cs typeface="Arial" panose="020B0604020202020204" pitchFamily="34" charset="0"/>
            </a:endParaRPr>
          </a:p>
          <a:p>
            <a:pPr marL="32384">
              <a:lnSpc>
                <a:spcPct val="100000"/>
              </a:lnSpc>
              <a:spcBef>
                <a:spcPts val="885"/>
              </a:spcBef>
            </a:pPr>
            <a:r>
              <a:rPr sz="1400" spc="-5" dirty="0">
                <a:latin typeface="Corbel" panose="020B0503020204020204" pitchFamily="34" charset="0"/>
                <a:cs typeface="Arial" panose="020B0604020202020204" pitchFamily="34" charset="0"/>
              </a:rPr>
              <a:t>Feature</a:t>
            </a:r>
            <a:endParaRPr sz="1400" dirty="0">
              <a:latin typeface="Corbel" panose="020B0503020204020204" pitchFamily="34" charset="0"/>
              <a:cs typeface="Arial" panose="020B0604020202020204" pitchFamily="34" charset="0"/>
            </a:endParaRPr>
          </a:p>
        </p:txBody>
      </p:sp>
      <p:sp>
        <p:nvSpPr>
          <p:cNvPr id="88" name="object 82">
            <a:extLst>
              <a:ext uri="{FF2B5EF4-FFF2-40B4-BE49-F238E27FC236}">
                <a16:creationId xmlns:a16="http://schemas.microsoft.com/office/drawing/2014/main" id="{2E64166E-1FF7-42F4-9754-F68FCCAA4D3E}"/>
              </a:ext>
            </a:extLst>
          </p:cNvPr>
          <p:cNvSpPr txBox="1"/>
          <p:nvPr/>
        </p:nvSpPr>
        <p:spPr>
          <a:xfrm>
            <a:off x="7907775" y="5066795"/>
            <a:ext cx="1656080" cy="303288"/>
          </a:xfrm>
          <a:prstGeom prst="rect">
            <a:avLst/>
          </a:prstGeom>
          <a:solidFill>
            <a:srgbClr val="FFF1CC"/>
          </a:solidFill>
          <a:ln w="9524">
            <a:solidFill>
              <a:srgbClr val="595959"/>
            </a:solidFill>
          </a:ln>
        </p:spPr>
        <p:txBody>
          <a:bodyPr vert="horz" wrap="square" lIns="0" tIns="86995" rIns="0" bIns="0" rtlCol="0">
            <a:spAutoFit/>
          </a:bodyPr>
          <a:lstStyle/>
          <a:p>
            <a:pPr marL="85725">
              <a:lnSpc>
                <a:spcPct val="100000"/>
              </a:lnSpc>
              <a:spcBef>
                <a:spcPts val="685"/>
              </a:spcBef>
            </a:pPr>
            <a:r>
              <a:rPr sz="1400" dirty="0">
                <a:latin typeface="Corbel" panose="020B0503020204020204" pitchFamily="34" charset="0"/>
                <a:cs typeface="Arial" panose="020B0604020202020204" pitchFamily="34" charset="0"/>
              </a:rPr>
              <a:t>Maintenance</a:t>
            </a:r>
          </a:p>
        </p:txBody>
      </p:sp>
      <p:sp>
        <p:nvSpPr>
          <p:cNvPr id="89" name="object 83">
            <a:extLst>
              <a:ext uri="{FF2B5EF4-FFF2-40B4-BE49-F238E27FC236}">
                <a16:creationId xmlns:a16="http://schemas.microsoft.com/office/drawing/2014/main" id="{61335CDD-61BA-47CE-99DA-B4CBDDD527F2}"/>
              </a:ext>
            </a:extLst>
          </p:cNvPr>
          <p:cNvSpPr txBox="1"/>
          <p:nvPr/>
        </p:nvSpPr>
        <p:spPr>
          <a:xfrm>
            <a:off x="7907775" y="4610320"/>
            <a:ext cx="1656080" cy="273152"/>
          </a:xfrm>
          <a:prstGeom prst="rect">
            <a:avLst/>
          </a:prstGeom>
          <a:solidFill>
            <a:srgbClr val="FFF1CC"/>
          </a:solidFill>
          <a:ln w="9524">
            <a:solidFill>
              <a:srgbClr val="595959"/>
            </a:solidFill>
          </a:ln>
        </p:spPr>
        <p:txBody>
          <a:bodyPr vert="horz" wrap="square" lIns="0" tIns="57150" rIns="0" bIns="0" rtlCol="0">
            <a:spAutoFit/>
          </a:bodyPr>
          <a:lstStyle/>
          <a:p>
            <a:pPr marL="85725">
              <a:lnSpc>
                <a:spcPct val="100000"/>
              </a:lnSpc>
              <a:spcBef>
                <a:spcPts val="450"/>
              </a:spcBef>
            </a:pPr>
            <a:r>
              <a:rPr sz="1400" spc="-5" dirty="0">
                <a:latin typeface="Corbel" panose="020B0503020204020204" pitchFamily="34" charset="0"/>
                <a:cs typeface="Arial" panose="020B0604020202020204" pitchFamily="34" charset="0"/>
              </a:rPr>
              <a:t>Deployment</a:t>
            </a:r>
            <a:endParaRPr sz="1400" dirty="0">
              <a:latin typeface="Corbel" panose="020B0503020204020204" pitchFamily="34" charset="0"/>
              <a:cs typeface="Arial" panose="020B0604020202020204" pitchFamily="34" charset="0"/>
            </a:endParaRPr>
          </a:p>
        </p:txBody>
      </p:sp>
      <p:sp>
        <p:nvSpPr>
          <p:cNvPr id="90" name="object 84">
            <a:extLst>
              <a:ext uri="{FF2B5EF4-FFF2-40B4-BE49-F238E27FC236}">
                <a16:creationId xmlns:a16="http://schemas.microsoft.com/office/drawing/2014/main" id="{91A3F8F8-5F11-4D01-8680-F1F270C4BB4A}"/>
              </a:ext>
            </a:extLst>
          </p:cNvPr>
          <p:cNvSpPr/>
          <p:nvPr/>
        </p:nvSpPr>
        <p:spPr>
          <a:xfrm>
            <a:off x="7907775" y="5594519"/>
            <a:ext cx="1656080" cy="398780"/>
          </a:xfrm>
          <a:custGeom>
            <a:avLst/>
            <a:gdLst/>
            <a:ahLst/>
            <a:cxnLst/>
            <a:rect l="l" t="t" r="r" b="b"/>
            <a:pathLst>
              <a:path w="1656079" h="398779">
                <a:moveTo>
                  <a:pt x="1655999" y="398399"/>
                </a:moveTo>
                <a:lnTo>
                  <a:pt x="0" y="398399"/>
                </a:lnTo>
                <a:lnTo>
                  <a:pt x="0" y="0"/>
                </a:lnTo>
                <a:lnTo>
                  <a:pt x="1655999" y="0"/>
                </a:lnTo>
                <a:lnTo>
                  <a:pt x="1655999" y="398399"/>
                </a:lnTo>
                <a:close/>
              </a:path>
            </a:pathLst>
          </a:custGeom>
          <a:solidFill>
            <a:srgbClr val="FFF1CC"/>
          </a:solidFill>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1" name="object 85">
            <a:extLst>
              <a:ext uri="{FF2B5EF4-FFF2-40B4-BE49-F238E27FC236}">
                <a16:creationId xmlns:a16="http://schemas.microsoft.com/office/drawing/2014/main" id="{E28474D7-04D5-40B0-BDB5-E31E03E2A853}"/>
              </a:ext>
            </a:extLst>
          </p:cNvPr>
          <p:cNvSpPr/>
          <p:nvPr/>
        </p:nvSpPr>
        <p:spPr>
          <a:xfrm>
            <a:off x="7907775" y="5594519"/>
            <a:ext cx="1656080" cy="398780"/>
          </a:xfrm>
          <a:custGeom>
            <a:avLst/>
            <a:gdLst/>
            <a:ahLst/>
            <a:cxnLst/>
            <a:rect l="l" t="t" r="r" b="b"/>
            <a:pathLst>
              <a:path w="1656079" h="398779">
                <a:moveTo>
                  <a:pt x="0" y="0"/>
                </a:moveTo>
                <a:lnTo>
                  <a:pt x="1655999" y="0"/>
                </a:lnTo>
                <a:lnTo>
                  <a:pt x="1655999" y="398399"/>
                </a:lnTo>
                <a:lnTo>
                  <a:pt x="0" y="398399"/>
                </a:lnTo>
                <a:lnTo>
                  <a:pt x="0" y="0"/>
                </a:lnTo>
                <a:close/>
              </a:path>
            </a:pathLst>
          </a:custGeom>
          <a:ln w="9524">
            <a:solidFill>
              <a:srgbClr val="595959"/>
            </a:solidFill>
          </a:ln>
        </p:spPr>
        <p:txBody>
          <a:bodyPr wrap="square" lIns="0" tIns="0" rIns="0" bIns="0" rtlCol="0"/>
          <a:lstStyle/>
          <a:p>
            <a:endParaRPr dirty="0">
              <a:latin typeface="Corbel" panose="020B0503020204020204" pitchFamily="34" charset="0"/>
              <a:cs typeface="Arial" panose="020B0604020202020204" pitchFamily="34" charset="0"/>
            </a:endParaRPr>
          </a:p>
        </p:txBody>
      </p:sp>
      <p:sp>
        <p:nvSpPr>
          <p:cNvPr id="92" name="object 86">
            <a:extLst>
              <a:ext uri="{FF2B5EF4-FFF2-40B4-BE49-F238E27FC236}">
                <a16:creationId xmlns:a16="http://schemas.microsoft.com/office/drawing/2014/main" id="{CBCDEF8E-32CB-4A0A-8C5B-2DE19866698B}"/>
              </a:ext>
            </a:extLst>
          </p:cNvPr>
          <p:cNvSpPr txBox="1"/>
          <p:nvPr/>
        </p:nvSpPr>
        <p:spPr>
          <a:xfrm>
            <a:off x="1853273" y="5474750"/>
            <a:ext cx="972819"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Engineering</a:t>
            </a:r>
            <a:endParaRPr sz="1400" dirty="0">
              <a:latin typeface="Corbel" panose="020B0503020204020204" pitchFamily="34" charset="0"/>
              <a:cs typeface="Arial" panose="020B0604020202020204" pitchFamily="34" charset="0"/>
            </a:endParaRPr>
          </a:p>
        </p:txBody>
      </p:sp>
      <p:sp>
        <p:nvSpPr>
          <p:cNvPr id="93" name="object 87">
            <a:extLst>
              <a:ext uri="{FF2B5EF4-FFF2-40B4-BE49-F238E27FC236}">
                <a16:creationId xmlns:a16="http://schemas.microsoft.com/office/drawing/2014/main" id="{1D21608E-348D-4067-8ADB-B1B06EEF5016}"/>
              </a:ext>
            </a:extLst>
          </p:cNvPr>
          <p:cNvSpPr txBox="1"/>
          <p:nvPr/>
        </p:nvSpPr>
        <p:spPr>
          <a:xfrm>
            <a:off x="7980800" y="5685975"/>
            <a:ext cx="1012190" cy="205184"/>
          </a:xfrm>
          <a:prstGeom prst="rect">
            <a:avLst/>
          </a:prstGeom>
        </p:spPr>
        <p:txBody>
          <a:bodyPr vert="horz" wrap="square" lIns="0" tIns="0" rIns="0" bIns="0" rtlCol="0">
            <a:spAutoFit/>
          </a:bodyPr>
          <a:lstStyle/>
          <a:p>
            <a:pPr marL="12700">
              <a:lnSpc>
                <a:spcPts val="1645"/>
              </a:lnSpc>
            </a:pPr>
            <a:r>
              <a:rPr sz="1400" spc="-5" dirty="0">
                <a:latin typeface="Corbel" panose="020B0503020204020204" pitchFamily="34" charset="0"/>
                <a:cs typeface="Arial" panose="020B0604020202020204" pitchFamily="34" charset="0"/>
              </a:rPr>
              <a:t>Optimization</a:t>
            </a:r>
            <a:endParaRPr sz="1400" dirty="0">
              <a:latin typeface="Corbel" panose="020B0503020204020204" pitchFamily="34" charset="0"/>
              <a:cs typeface="Arial" panose="020B0604020202020204" pitchFamily="34" charset="0"/>
            </a:endParaRPr>
          </a:p>
        </p:txBody>
      </p:sp>
      <p:sp>
        <p:nvSpPr>
          <p:cNvPr id="94" name="object 88">
            <a:extLst>
              <a:ext uri="{FF2B5EF4-FFF2-40B4-BE49-F238E27FC236}">
                <a16:creationId xmlns:a16="http://schemas.microsoft.com/office/drawing/2014/main" id="{D61AD0EE-5C99-4267-B25C-632C5845645E}"/>
              </a:ext>
            </a:extLst>
          </p:cNvPr>
          <p:cNvSpPr txBox="1"/>
          <p:nvPr/>
        </p:nvSpPr>
        <p:spPr>
          <a:xfrm>
            <a:off x="1797449" y="578565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5" name="object 89">
            <a:extLst>
              <a:ext uri="{FF2B5EF4-FFF2-40B4-BE49-F238E27FC236}">
                <a16:creationId xmlns:a16="http://schemas.microsoft.com/office/drawing/2014/main" id="{FBD7B994-EB01-4162-8002-0A698F81AB0C}"/>
              </a:ext>
            </a:extLst>
          </p:cNvPr>
          <p:cNvSpPr txBox="1"/>
          <p:nvPr/>
        </p:nvSpPr>
        <p:spPr>
          <a:xfrm>
            <a:off x="3999026" y="5864500"/>
            <a:ext cx="567690" cy="205184"/>
          </a:xfrm>
          <a:prstGeom prst="rect">
            <a:avLst/>
          </a:prstGeom>
        </p:spPr>
        <p:txBody>
          <a:bodyPr vert="horz" wrap="square" lIns="0" tIns="0" rIns="0" bIns="0" rtlCol="0">
            <a:spAutoFit/>
          </a:bodyPr>
          <a:lstStyle/>
          <a:p>
            <a:pPr marL="12700">
              <a:lnSpc>
                <a:spcPts val="1645"/>
              </a:lnSpc>
            </a:pPr>
            <a:r>
              <a:rPr sz="1400" i="1" u="heavy" spc="-5" dirty="0">
                <a:uFill>
                  <a:solidFill>
                    <a:srgbClr val="000000"/>
                  </a:solidFill>
                </a:uFill>
                <a:latin typeface="Corbel" panose="020B0503020204020204" pitchFamily="34" charset="0"/>
                <a:cs typeface="Arial" panose="020B0604020202020204" pitchFamily="34" charset="0"/>
              </a:rPr>
              <a:t>Scripts</a:t>
            </a:r>
            <a:endParaRPr sz="1400" dirty="0">
              <a:latin typeface="Corbel" panose="020B0503020204020204" pitchFamily="34" charset="0"/>
              <a:cs typeface="Arial" panose="020B0604020202020204" pitchFamily="34" charset="0"/>
            </a:endParaRPr>
          </a:p>
        </p:txBody>
      </p:sp>
      <p:sp>
        <p:nvSpPr>
          <p:cNvPr id="96" name="object 90">
            <a:extLst>
              <a:ext uri="{FF2B5EF4-FFF2-40B4-BE49-F238E27FC236}">
                <a16:creationId xmlns:a16="http://schemas.microsoft.com/office/drawing/2014/main" id="{AB129D96-78EA-459F-A1AC-BF9F60A4B837}"/>
              </a:ext>
            </a:extLst>
          </p:cNvPr>
          <p:cNvSpPr txBox="1"/>
          <p:nvPr/>
        </p:nvSpPr>
        <p:spPr>
          <a:xfrm>
            <a:off x="1509965" y="6332642"/>
            <a:ext cx="1766876" cy="214802"/>
          </a:xfrm>
          <a:prstGeom prst="rect">
            <a:avLst/>
          </a:prstGeom>
        </p:spPr>
        <p:txBody>
          <a:bodyPr vert="horz" wrap="square" lIns="0" tIns="0" rIns="0" bIns="0" rtlCol="0">
            <a:spAutoFit/>
          </a:bodyPr>
          <a:lstStyle/>
          <a:p>
            <a:pPr marL="12700">
              <a:lnSpc>
                <a:spcPts val="1645"/>
              </a:lnSpc>
            </a:pPr>
            <a:r>
              <a:rPr sz="1800" spc="-5" dirty="0">
                <a:latin typeface="Corbel" panose="020B0503020204020204" pitchFamily="34" charset="0"/>
                <a:cs typeface="Arial" panose="020B0604020202020204" pitchFamily="34" charset="0"/>
              </a:rPr>
              <a:t>Data</a:t>
            </a:r>
            <a:r>
              <a:rPr sz="1800" spc="-75"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Analysis</a:t>
            </a:r>
            <a:endParaRPr sz="1800" dirty="0">
              <a:latin typeface="Corbel" panose="020B0503020204020204" pitchFamily="34" charset="0"/>
              <a:cs typeface="Arial" panose="020B0604020202020204" pitchFamily="34" charset="0"/>
            </a:endParaRPr>
          </a:p>
        </p:txBody>
      </p:sp>
      <p:sp>
        <p:nvSpPr>
          <p:cNvPr id="97" name="object 91">
            <a:extLst>
              <a:ext uri="{FF2B5EF4-FFF2-40B4-BE49-F238E27FC236}">
                <a16:creationId xmlns:a16="http://schemas.microsoft.com/office/drawing/2014/main" id="{6510A310-73E8-4415-8195-1C7D5E3185FE}"/>
              </a:ext>
            </a:extLst>
          </p:cNvPr>
          <p:cNvSpPr txBox="1"/>
          <p:nvPr/>
        </p:nvSpPr>
        <p:spPr>
          <a:xfrm>
            <a:off x="7355466" y="6319036"/>
            <a:ext cx="3375462" cy="230191"/>
          </a:xfrm>
          <a:prstGeom prst="rect">
            <a:avLst/>
          </a:prstGeom>
        </p:spPr>
        <p:txBody>
          <a:bodyPr vert="horz" wrap="square" lIns="0" tIns="5715" rIns="0" bIns="0" rtlCol="0">
            <a:spAutoFit/>
          </a:bodyPr>
          <a:lstStyle/>
          <a:p>
            <a:pPr marL="12700" marR="5080">
              <a:lnSpc>
                <a:spcPts val="1650"/>
              </a:lnSpc>
              <a:spcBef>
                <a:spcPts val="45"/>
              </a:spcBef>
            </a:pPr>
            <a:r>
              <a:rPr sz="1800" spc="-5" dirty="0">
                <a:latin typeface="Corbel" panose="020B0503020204020204" pitchFamily="34" charset="0"/>
                <a:cs typeface="Arial" panose="020B0604020202020204" pitchFamily="34" charset="0"/>
              </a:rPr>
              <a:t>Deployment</a:t>
            </a:r>
            <a:r>
              <a:rPr sz="1800" spc="-90" dirty="0">
                <a:latin typeface="Corbel" panose="020B0503020204020204" pitchFamily="34" charset="0"/>
                <a:cs typeface="Arial" panose="020B0604020202020204" pitchFamily="34" charset="0"/>
              </a:rPr>
              <a:t> </a:t>
            </a:r>
            <a:r>
              <a:rPr sz="1800" spc="-5" dirty="0">
                <a:latin typeface="Corbel" panose="020B0503020204020204" pitchFamily="34" charset="0"/>
                <a:cs typeface="Arial" panose="020B0604020202020204" pitchFamily="34" charset="0"/>
              </a:rPr>
              <a:t>and optimization</a:t>
            </a:r>
            <a:endParaRPr sz="1800" dirty="0">
              <a:latin typeface="Corbel" panose="020B0503020204020204" pitchFamily="34" charset="0"/>
              <a:cs typeface="Arial" panose="020B0604020202020204" pitchFamily="34" charset="0"/>
            </a:endParaRPr>
          </a:p>
        </p:txBody>
      </p:sp>
      <p:sp>
        <p:nvSpPr>
          <p:cNvPr id="98" name="object 92">
            <a:extLst>
              <a:ext uri="{FF2B5EF4-FFF2-40B4-BE49-F238E27FC236}">
                <a16:creationId xmlns:a16="http://schemas.microsoft.com/office/drawing/2014/main" id="{918CB783-C503-4300-9DBF-531086F55D9D}"/>
              </a:ext>
            </a:extLst>
          </p:cNvPr>
          <p:cNvSpPr txBox="1"/>
          <p:nvPr/>
        </p:nvSpPr>
        <p:spPr>
          <a:xfrm>
            <a:off x="4862259" y="6332642"/>
            <a:ext cx="1706217" cy="214802"/>
          </a:xfrm>
          <a:prstGeom prst="rect">
            <a:avLst/>
          </a:prstGeom>
        </p:spPr>
        <p:txBody>
          <a:bodyPr vert="horz" wrap="square" lIns="0" tIns="0" rIns="0" bIns="0" rtlCol="0">
            <a:spAutoFit/>
          </a:bodyPr>
          <a:lstStyle/>
          <a:p>
            <a:pPr marL="12700">
              <a:lnSpc>
                <a:spcPts val="1645"/>
              </a:lnSpc>
            </a:pPr>
            <a:r>
              <a:rPr sz="1800" dirty="0">
                <a:latin typeface="Corbel" panose="020B0503020204020204" pitchFamily="34" charset="0"/>
                <a:cs typeface="Arial" panose="020B0604020202020204" pitchFamily="34" charset="0"/>
              </a:rPr>
              <a:t>Modeling</a:t>
            </a:r>
          </a:p>
        </p:txBody>
      </p:sp>
    </p:spTree>
    <p:extLst>
      <p:ext uri="{BB962C8B-B14F-4D97-AF65-F5344CB8AC3E}">
        <p14:creationId xmlns:p14="http://schemas.microsoft.com/office/powerpoint/2010/main" val="186860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17</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sz="2700" u="heavy" dirty="0">
                <a:uFill>
                  <a:solidFill>
                    <a:srgbClr val="000000"/>
                  </a:solidFill>
                </a:uFill>
                <a:latin typeface="Corbel" panose="020B0503020204020204" pitchFamily="34" charset="0"/>
              </a:rPr>
              <a:t>Business</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12" name="object 4">
            <a:extLst>
              <a:ext uri="{FF2B5EF4-FFF2-40B4-BE49-F238E27FC236}">
                <a16:creationId xmlns:a16="http://schemas.microsoft.com/office/drawing/2014/main" id="{E11688AE-31CA-43FF-9EF8-C8D5DD347631}"/>
              </a:ext>
            </a:extLst>
          </p:cNvPr>
          <p:cNvSpPr txBox="1"/>
          <p:nvPr/>
        </p:nvSpPr>
        <p:spPr>
          <a:xfrm>
            <a:off x="2025660" y="5893955"/>
            <a:ext cx="9039850" cy="512437"/>
          </a:xfrm>
          <a:prstGeom prst="rect">
            <a:avLst/>
          </a:prstGeom>
        </p:spPr>
        <p:txBody>
          <a:bodyPr vert="horz" wrap="square" lIns="0" tIns="12689" rIns="0" bIns="0" rtlCol="0">
            <a:spAutoFit/>
          </a:bodyPr>
          <a:lstStyle/>
          <a:p>
            <a:pPr marL="12689" marR="5079">
              <a:lnSpc>
                <a:spcPct val="130600"/>
              </a:lnSpc>
              <a:spcBef>
                <a:spcPts val="100"/>
              </a:spcBef>
            </a:pPr>
            <a:r>
              <a:rPr sz="2700" spc="-51" dirty="0">
                <a:latin typeface="Corbel" panose="020B0503020204020204" pitchFamily="34" charset="0"/>
              </a:rPr>
              <a:t>SPAM </a:t>
            </a:r>
            <a:r>
              <a:rPr sz="2700" dirty="0">
                <a:latin typeface="Corbel" panose="020B0503020204020204" pitchFamily="34" charset="0"/>
              </a:rPr>
              <a:t>email reduces </a:t>
            </a:r>
            <a:r>
              <a:rPr sz="2700" spc="-15" dirty="0">
                <a:latin typeface="Corbel" panose="020B0503020204020204" pitchFamily="34" charset="0"/>
              </a:rPr>
              <a:t>productivity, </a:t>
            </a:r>
            <a:r>
              <a:rPr sz="2700" dirty="0">
                <a:latin typeface="Corbel" panose="020B0503020204020204" pitchFamily="34" charset="0"/>
              </a:rPr>
              <a:t>automatically remove</a:t>
            </a:r>
            <a:r>
              <a:rPr sz="2700" spc="15" dirty="0">
                <a:latin typeface="Corbel" panose="020B0503020204020204" pitchFamily="34" charset="0"/>
              </a:rPr>
              <a:t> </a:t>
            </a:r>
            <a:r>
              <a:rPr sz="2700" spc="-5" dirty="0">
                <a:latin typeface="Corbel" panose="020B0503020204020204" pitchFamily="34" charset="0"/>
              </a:rPr>
              <a:t>it</a:t>
            </a:r>
            <a:endParaRPr sz="2700" dirty="0">
              <a:latin typeface="Corbel" panose="020B0503020204020204" pitchFamily="34" charset="0"/>
            </a:endParaRPr>
          </a:p>
        </p:txBody>
      </p:sp>
      <p:sp>
        <p:nvSpPr>
          <p:cNvPr id="13" name="object 6">
            <a:extLst>
              <a:ext uri="{FF2B5EF4-FFF2-40B4-BE49-F238E27FC236}">
                <a16:creationId xmlns:a16="http://schemas.microsoft.com/office/drawing/2014/main" id="{8A66000F-9E73-4FAC-8018-1B29C9805BFD}"/>
              </a:ext>
            </a:extLst>
          </p:cNvPr>
          <p:cNvSpPr/>
          <p:nvPr/>
        </p:nvSpPr>
        <p:spPr>
          <a:xfrm>
            <a:off x="2601595" y="2782734"/>
            <a:ext cx="6988809" cy="2852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34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18</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sz="2700" u="heavy" dirty="0">
                <a:uFill>
                  <a:solidFill>
                    <a:srgbClr val="000000"/>
                  </a:solidFill>
                </a:uFill>
                <a:latin typeface="Corbel" panose="020B0503020204020204" pitchFamily="34" charset="0"/>
              </a:rPr>
              <a:t>understanding</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036560" cy="3341941"/>
          </a:xfrm>
          <a:prstGeom prst="rect">
            <a:avLst/>
          </a:prstGeom>
        </p:spPr>
        <p:txBody>
          <a:bodyPr wrap="square">
            <a:spAutoFit/>
          </a:bodyPr>
          <a:lstStyle/>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Collect messages, in general and from the user, that are spam (negative)  and legitimate (positive)</a:t>
            </a:r>
          </a:p>
          <a:p>
            <a:pPr marL="355589" marR="5079" indent="-342900">
              <a:lnSpc>
                <a:spcPts val="3600"/>
              </a:lnSpc>
              <a:spcBef>
                <a:spcPts val="2370"/>
              </a:spcBef>
              <a:buFont typeface="Arial" panose="020B0604020202020204" pitchFamily="34" charset="0"/>
              <a:buChar char="•"/>
            </a:pPr>
            <a:r>
              <a:rPr lang="en-US" sz="2400" spc="-5" dirty="0">
                <a:latin typeface="Corbel" panose="020B0503020204020204" pitchFamily="34" charset="0"/>
              </a:rPr>
              <a:t>Given </a:t>
            </a:r>
            <a:r>
              <a:rPr lang="en-US" sz="2400" dirty="0">
                <a:latin typeface="Corbel" panose="020B0503020204020204" pitchFamily="34" charset="0"/>
              </a:rPr>
              <a:t>a </a:t>
            </a:r>
            <a:r>
              <a:rPr lang="en-US" sz="2400" spc="-5" dirty="0">
                <a:latin typeface="Corbel" panose="020B0503020204020204" pitchFamily="34" charset="0"/>
              </a:rPr>
              <a:t>text </a:t>
            </a:r>
            <a:r>
              <a:rPr lang="en-US" sz="2400" dirty="0">
                <a:latin typeface="Corbel" panose="020B0503020204020204" pitchFamily="34" charset="0"/>
              </a:rPr>
              <a:t>message, </a:t>
            </a:r>
            <a:r>
              <a:rPr lang="en-US" sz="2400" spc="-5" dirty="0">
                <a:latin typeface="Corbel" panose="020B0503020204020204" pitchFamily="34" charset="0"/>
              </a:rPr>
              <a:t>predict </a:t>
            </a:r>
            <a:r>
              <a:rPr lang="en-US" sz="2400" dirty="0">
                <a:latin typeface="Corbel" panose="020B0503020204020204" pitchFamily="34" charset="0"/>
              </a:rPr>
              <a:t>whether </a:t>
            </a:r>
            <a:r>
              <a:rPr lang="en-US" sz="2400" spc="-5" dirty="0">
                <a:latin typeface="Corbel" panose="020B0503020204020204" pitchFamily="34" charset="0"/>
              </a:rPr>
              <a:t>it </a:t>
            </a:r>
            <a:r>
              <a:rPr lang="en-US" sz="2400" spc="-10" dirty="0">
                <a:latin typeface="Corbel" panose="020B0503020204020204" pitchFamily="34" charset="0"/>
              </a:rPr>
              <a:t>is </a:t>
            </a:r>
            <a:r>
              <a:rPr lang="en-US" sz="2400" dirty="0">
                <a:latin typeface="Corbel" panose="020B0503020204020204" pitchFamily="34" charset="0"/>
              </a:rPr>
              <a:t>spam  </a:t>
            </a:r>
            <a:r>
              <a:rPr lang="en-US" sz="2400" spc="-5" dirty="0">
                <a:latin typeface="Corbel" panose="020B0503020204020204" pitchFamily="34" charset="0"/>
              </a:rPr>
              <a:t>or</a:t>
            </a:r>
            <a:r>
              <a:rPr lang="en-US" sz="2400" spc="-10" dirty="0">
                <a:latin typeface="Corbel" panose="020B0503020204020204" pitchFamily="34" charset="0"/>
              </a:rPr>
              <a:t> </a:t>
            </a:r>
            <a:r>
              <a:rPr lang="en-US" sz="2400" spc="-5" dirty="0">
                <a:latin typeface="Corbel" panose="020B0503020204020204" pitchFamily="34" charset="0"/>
              </a:rPr>
              <a:t>not</a:t>
            </a:r>
            <a:endParaRPr lang="en-US" sz="2400" dirty="0">
              <a:latin typeface="Corbel" panose="020B0503020204020204" pitchFamily="34" charset="0"/>
            </a:endParaRPr>
          </a:p>
          <a:p>
            <a:pPr marL="12689">
              <a:spcBef>
                <a:spcPts val="1089"/>
              </a:spcBef>
            </a:pPr>
            <a:r>
              <a:rPr lang="en-US" sz="2400" dirty="0">
                <a:latin typeface="Corbel" panose="020B0503020204020204" pitchFamily="34" charset="0"/>
              </a:rPr>
              <a:t>→ </a:t>
            </a:r>
            <a:r>
              <a:rPr lang="en-US" sz="2400" spc="-5" dirty="0">
                <a:latin typeface="Corbel" panose="020B0503020204020204" pitchFamily="34" charset="0"/>
              </a:rPr>
              <a:t>text </a:t>
            </a:r>
            <a:r>
              <a:rPr lang="en-US" sz="2400" dirty="0">
                <a:latin typeface="Corbel" panose="020B0503020204020204" pitchFamily="34" charset="0"/>
              </a:rPr>
              <a:t>categorization, useful </a:t>
            </a:r>
            <a:r>
              <a:rPr lang="en-US" sz="2400" spc="-5" dirty="0">
                <a:latin typeface="Corbel" panose="020B0503020204020204" pitchFamily="34" charset="0"/>
              </a:rPr>
              <a:t>in</a:t>
            </a:r>
            <a:r>
              <a:rPr lang="en-US" sz="2400" spc="-51" dirty="0">
                <a:latin typeface="Corbel" panose="020B0503020204020204" pitchFamily="34" charset="0"/>
              </a:rPr>
              <a:t> </a:t>
            </a:r>
            <a:r>
              <a:rPr lang="en-US" sz="2400" dirty="0">
                <a:latin typeface="Corbel" panose="020B0503020204020204" pitchFamily="34" charset="0"/>
              </a:rPr>
              <a:t>general</a:t>
            </a:r>
          </a:p>
          <a:p>
            <a:pPr marL="12689">
              <a:spcBef>
                <a:spcPts val="1179"/>
              </a:spcBef>
            </a:pPr>
            <a:r>
              <a:rPr lang="en-US" sz="2400" dirty="0">
                <a:latin typeface="Corbel" panose="020B0503020204020204" pitchFamily="34" charset="0"/>
              </a:rPr>
              <a:t>→ </a:t>
            </a:r>
            <a:r>
              <a:rPr lang="en-US" sz="2400" spc="-5" dirty="0">
                <a:latin typeface="Corbel" panose="020B0503020204020204" pitchFamily="34" charset="0"/>
              </a:rPr>
              <a:t>we </a:t>
            </a:r>
            <a:r>
              <a:rPr lang="en-US" sz="2400" dirty="0">
                <a:latin typeface="Corbel" panose="020B0503020204020204" pitchFamily="34" charset="0"/>
              </a:rPr>
              <a:t>want a </a:t>
            </a:r>
            <a:r>
              <a:rPr lang="en-US" sz="2400" u="heavy" spc="-5" dirty="0">
                <a:uFill>
                  <a:solidFill>
                    <a:srgbClr val="000000"/>
                  </a:solidFill>
                </a:uFill>
                <a:latin typeface="Corbel" panose="020B0503020204020204" pitchFamily="34" charset="0"/>
              </a:rPr>
              <a:t>function</a:t>
            </a:r>
            <a:r>
              <a:rPr lang="en-US" sz="2400" spc="-5" dirty="0">
                <a:latin typeface="Corbel" panose="020B0503020204020204" pitchFamily="34" charset="0"/>
              </a:rPr>
              <a:t> from </a:t>
            </a:r>
            <a:r>
              <a:rPr lang="en-US" sz="2400" dirty="0">
                <a:latin typeface="Corbel" panose="020B0503020204020204" pitchFamily="34" charset="0"/>
              </a:rPr>
              <a:t>message </a:t>
            </a:r>
            <a:r>
              <a:rPr lang="en-US" sz="2400" spc="-5" dirty="0">
                <a:latin typeface="Corbel" panose="020B0503020204020204" pitchFamily="34" charset="0"/>
              </a:rPr>
              <a:t>to</a:t>
            </a:r>
            <a:r>
              <a:rPr lang="en-US" sz="2400" spc="30" dirty="0">
                <a:latin typeface="Corbel" panose="020B0503020204020204" pitchFamily="34" charset="0"/>
              </a:rPr>
              <a:t> </a:t>
            </a:r>
            <a:r>
              <a:rPr lang="en-US" sz="2400" spc="-5" dirty="0">
                <a:latin typeface="Corbel" panose="020B0503020204020204" pitchFamily="34" charset="0"/>
              </a:rPr>
              <a:t>{0,1}</a:t>
            </a:r>
            <a:endParaRPr lang="en-US" sz="2400" dirty="0">
              <a:latin typeface="Corbel" panose="020B0503020204020204" pitchFamily="34" charset="0"/>
            </a:endParaRPr>
          </a:p>
          <a:p>
            <a:pPr marL="12689">
              <a:spcBef>
                <a:spcPts val="1170"/>
              </a:spcBef>
            </a:pPr>
            <a:r>
              <a:rPr lang="en-US" sz="2400" dirty="0">
                <a:latin typeface="Corbel" panose="020B0503020204020204" pitchFamily="34" charset="0"/>
              </a:rPr>
              <a:t>→ </a:t>
            </a:r>
            <a:r>
              <a:rPr lang="en-US" sz="2400" spc="-5" dirty="0">
                <a:latin typeface="Corbel" panose="020B0503020204020204" pitchFamily="34" charset="0"/>
              </a:rPr>
              <a:t>is called </a:t>
            </a:r>
            <a:r>
              <a:rPr lang="en-US" sz="2400" dirty="0">
                <a:latin typeface="Corbel" panose="020B0503020204020204" pitchFamily="34" charset="0"/>
              </a:rPr>
              <a:t>binary classification</a:t>
            </a:r>
            <a:r>
              <a:rPr lang="en-US" sz="2400" spc="-25" dirty="0">
                <a:latin typeface="Corbel" panose="020B0503020204020204" pitchFamily="34" charset="0"/>
              </a:rPr>
              <a:t> </a:t>
            </a:r>
            <a:r>
              <a:rPr lang="en-US" sz="2400" dirty="0">
                <a:latin typeface="Corbel" panose="020B0503020204020204" pitchFamily="34" charset="0"/>
              </a:rPr>
              <a:t>problem</a:t>
            </a:r>
          </a:p>
        </p:txBody>
      </p:sp>
    </p:spTree>
    <p:extLst>
      <p:ext uri="{BB962C8B-B14F-4D97-AF65-F5344CB8AC3E}">
        <p14:creationId xmlns:p14="http://schemas.microsoft.com/office/powerpoint/2010/main" val="11223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19</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Data</a:t>
            </a:r>
            <a:r>
              <a:rPr sz="2700" u="heavy" spc="-39" dirty="0">
                <a:uFill>
                  <a:solidFill>
                    <a:srgbClr val="000000"/>
                  </a:solidFill>
                </a:uFill>
                <a:latin typeface="Corbel" panose="020B0503020204020204" pitchFamily="34" charset="0"/>
              </a:rPr>
              <a:t> </a:t>
            </a:r>
            <a:r>
              <a:rPr lang="fr-FR" sz="2700" u="heavy" dirty="0" err="1">
                <a:uFill>
                  <a:solidFill>
                    <a:srgbClr val="000000"/>
                  </a:solidFill>
                </a:uFill>
                <a:latin typeface="Corbel" panose="020B0503020204020204" pitchFamily="34" charset="0"/>
              </a:rPr>
              <a:t>preparation</a:t>
            </a:r>
            <a:endParaRPr sz="2700" dirty="0">
              <a:latin typeface="Corbel" panose="020B0503020204020204" pitchFamily="34" charset="0"/>
            </a:endParaRPr>
          </a:p>
        </p:txBody>
      </p:sp>
      <p:sp>
        <p:nvSpPr>
          <p:cNvPr id="2" name="Rectangle 1">
            <a:extLst>
              <a:ext uri="{FF2B5EF4-FFF2-40B4-BE49-F238E27FC236}">
                <a16:creationId xmlns:a16="http://schemas.microsoft.com/office/drawing/2014/main" id="{40B1252A-99DD-4E07-BBD8-A3D6DD679946}"/>
              </a:ext>
            </a:extLst>
          </p:cNvPr>
          <p:cNvSpPr/>
          <p:nvPr/>
        </p:nvSpPr>
        <p:spPr>
          <a:xfrm>
            <a:off x="2448560" y="2782733"/>
            <a:ext cx="8930640" cy="3157275"/>
          </a:xfrm>
          <a:prstGeom prst="rect">
            <a:avLst/>
          </a:prstGeom>
        </p:spPr>
        <p:txBody>
          <a:bodyPr wrap="square">
            <a:spAutoFit/>
          </a:bodyPr>
          <a:lstStyle/>
          <a:p>
            <a:pPr marL="12689" marR="5079">
              <a:lnSpc>
                <a:spcPts val="3600"/>
              </a:lnSpc>
              <a:spcBef>
                <a:spcPts val="2370"/>
              </a:spcBef>
            </a:pPr>
            <a:r>
              <a:rPr lang="en-US" sz="2400" spc="-5" dirty="0">
                <a:latin typeface="Corbel" panose="020B0503020204020204" pitchFamily="34" charset="0"/>
              </a:rPr>
              <a:t>Given a raw text</a:t>
            </a:r>
            <a:r>
              <a:rPr lang="en-US" sz="2400" dirty="0">
                <a:latin typeface="Corbel" panose="020B0503020204020204" pitchFamily="34" charset="0"/>
              </a:rPr>
              <a:t>, </a:t>
            </a:r>
            <a:r>
              <a:rPr lang="en-US" sz="2400" spc="-5" dirty="0">
                <a:latin typeface="Corbel" panose="020B0503020204020204" pitchFamily="34" charset="0"/>
              </a:rPr>
              <a:t>convert string data into numerical data one</a:t>
            </a:r>
          </a:p>
          <a:p>
            <a:pPr marL="12689">
              <a:spcBef>
                <a:spcPts val="1089"/>
              </a:spcBef>
            </a:pPr>
            <a:r>
              <a:rPr lang="en-US" sz="2400" spc="-5" dirty="0">
                <a:latin typeface="Corbel" panose="020B0503020204020204" pitchFamily="34" charset="0"/>
              </a:rPr>
              <a:t>· Bag of words, TFIDF, Word2Vec</a:t>
            </a:r>
            <a:endParaRPr lang="en-US" sz="2400" dirty="0">
              <a:latin typeface="Corbel" panose="020B0503020204020204" pitchFamily="34" charset="0"/>
            </a:endParaRPr>
          </a:p>
          <a:p>
            <a:pPr marL="12689">
              <a:spcBef>
                <a:spcPts val="1179"/>
              </a:spcBef>
            </a:pPr>
            <a:r>
              <a:rPr lang="en-US" sz="2400" dirty="0">
                <a:latin typeface="Corbel" panose="020B0503020204020204" pitchFamily="34" charset="0"/>
              </a:rPr>
              <a:t>Text Preprocessing</a:t>
            </a:r>
          </a:p>
          <a:p>
            <a:pPr marL="469889" indent="-457200">
              <a:spcBef>
                <a:spcPts val="1179"/>
              </a:spcBef>
              <a:buFont typeface="+mj-lt"/>
              <a:buAutoNum type="arabicPeriod"/>
            </a:pPr>
            <a:r>
              <a:rPr lang="en-US" sz="2400" dirty="0">
                <a:latin typeface="Corbel" panose="020B0503020204020204" pitchFamily="34" charset="0"/>
              </a:rPr>
              <a:t>Remove Noisy Data: header, footer, HTML, XML, markup data</a:t>
            </a:r>
          </a:p>
          <a:p>
            <a:pPr marL="469889" indent="-457200">
              <a:spcBef>
                <a:spcPts val="1179"/>
              </a:spcBef>
              <a:buFont typeface="+mj-lt"/>
              <a:buAutoNum type="arabicPeriod"/>
            </a:pPr>
            <a:r>
              <a:rPr lang="en-US" sz="2400" dirty="0">
                <a:latin typeface="Corbel" panose="020B0503020204020204" pitchFamily="34" charset="0"/>
              </a:rPr>
              <a:t>Tokenization</a:t>
            </a:r>
          </a:p>
          <a:p>
            <a:pPr marL="469889" indent="-457200">
              <a:spcBef>
                <a:spcPts val="1179"/>
              </a:spcBef>
              <a:buFont typeface="+mj-lt"/>
              <a:buAutoNum type="arabicPeriod"/>
            </a:pPr>
            <a:r>
              <a:rPr lang="en-US" sz="2400" dirty="0">
                <a:latin typeface="Corbel" panose="020B0503020204020204" pitchFamily="34" charset="0"/>
              </a:rPr>
              <a:t>Normalization</a:t>
            </a:r>
          </a:p>
        </p:txBody>
      </p:sp>
    </p:spTree>
    <p:extLst>
      <p:ext uri="{BB962C8B-B14F-4D97-AF65-F5344CB8AC3E}">
        <p14:creationId xmlns:p14="http://schemas.microsoft.com/office/powerpoint/2010/main" val="231003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6" dirty="0" err="1"/>
              <a:t>is</a:t>
            </a:r>
            <a:r>
              <a:rPr lang="fr-FR" spc="-6" dirty="0"/>
              <a:t>:</a:t>
            </a:r>
            <a:r>
              <a:rPr lang="fr-FR" spc="-99" dirty="0"/>
              <a:t> </a:t>
            </a:r>
            <a:r>
              <a:rPr lang="fr-FR" spc="-6" dirty="0">
                <a:solidFill>
                  <a:srgbClr val="FF0000"/>
                </a:solidFill>
              </a:rPr>
              <a:t>Big!</a:t>
            </a:r>
            <a:endParaRPr dirty="0"/>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2.5 quintillion (10</a:t>
            </a:r>
            <a:r>
              <a:rPr lang="en-US" sz="2400" baseline="30000" dirty="0"/>
              <a:t>18</a:t>
            </a:r>
            <a:r>
              <a:rPr lang="en-US" sz="2400" dirty="0"/>
              <a:t>) bytes of data are generated every day!</a:t>
            </a:r>
          </a:p>
          <a:p>
            <a:pPr marL="228600" lvl="0" indent="-182880">
              <a:lnSpc>
                <a:spcPct val="100000"/>
              </a:lnSpc>
              <a:spcBef>
                <a:spcPts val="0"/>
              </a:spcBef>
              <a:buSzPts val="1920"/>
            </a:pPr>
            <a:r>
              <a:rPr lang="en-US" sz="2400" dirty="0"/>
              <a:t>Everything around you collects/generates data (about 87 % of websites)</a:t>
            </a:r>
          </a:p>
          <a:p>
            <a:pPr marL="685800" lvl="1" indent="-182880">
              <a:spcBef>
                <a:spcPts val="0"/>
              </a:spcBef>
              <a:buSzPts val="1920"/>
            </a:pPr>
            <a:r>
              <a:rPr lang="en-US" sz="2200" dirty="0"/>
              <a:t>Social media sites</a:t>
            </a:r>
          </a:p>
          <a:p>
            <a:pPr marL="685800" lvl="1" indent="-182880">
              <a:spcBef>
                <a:spcPts val="0"/>
              </a:spcBef>
              <a:buSzPts val="1920"/>
            </a:pPr>
            <a:r>
              <a:rPr lang="en-US" sz="2200" dirty="0"/>
              <a:t>Business transactions</a:t>
            </a:r>
          </a:p>
          <a:p>
            <a:pPr marL="685800" lvl="1" indent="-182880">
              <a:spcBef>
                <a:spcPts val="0"/>
              </a:spcBef>
              <a:buSzPts val="1920"/>
            </a:pPr>
            <a:r>
              <a:rPr lang="en-US" sz="2200" dirty="0"/>
              <a:t>Location-based data</a:t>
            </a:r>
          </a:p>
          <a:p>
            <a:pPr marL="685800" lvl="1" indent="-182880">
              <a:spcBef>
                <a:spcPts val="0"/>
              </a:spcBef>
              <a:buSzPts val="1920"/>
            </a:pPr>
            <a:r>
              <a:rPr lang="en-US" sz="2200" dirty="0"/>
              <a:t>Sensors</a:t>
            </a:r>
          </a:p>
          <a:p>
            <a:pPr marL="685800" lvl="1" indent="-182880">
              <a:spcBef>
                <a:spcPts val="0"/>
              </a:spcBef>
              <a:buSzPts val="1920"/>
            </a:pPr>
            <a:r>
              <a:rPr lang="en-US" sz="2200" dirty="0"/>
              <a:t>Digital photos, videos</a:t>
            </a:r>
          </a:p>
          <a:p>
            <a:pPr marL="685800" lvl="1" indent="-182880">
              <a:spcBef>
                <a:spcPts val="0"/>
              </a:spcBef>
              <a:buSzPts val="1920"/>
            </a:pPr>
            <a:r>
              <a:rPr lang="en-US" sz="2200" dirty="0"/>
              <a:t>Consumer behavior (online and store transactions)</a:t>
            </a:r>
          </a:p>
          <a:p>
            <a:pPr marL="228600" lvl="0" indent="-182880">
              <a:lnSpc>
                <a:spcPct val="100000"/>
              </a:lnSpc>
              <a:spcBef>
                <a:spcPts val="0"/>
              </a:spcBef>
              <a:buSzPts val="1920"/>
            </a:pPr>
            <a:r>
              <a:rPr lang="en-US" sz="2400" dirty="0"/>
              <a:t>More data is publicly available</a:t>
            </a:r>
          </a:p>
          <a:p>
            <a:pPr marL="228600" lvl="0" indent="-182880">
              <a:lnSpc>
                <a:spcPct val="100000"/>
              </a:lnSpc>
              <a:spcBef>
                <a:spcPts val="0"/>
              </a:spcBef>
              <a:buSzPts val="1920"/>
            </a:pPr>
            <a:r>
              <a:rPr lang="en-US" sz="2400" dirty="0"/>
              <a:t>Database technology is advancing</a:t>
            </a:r>
          </a:p>
          <a:p>
            <a:pPr marL="228600" lvl="0" indent="-182880">
              <a:lnSpc>
                <a:spcPct val="100000"/>
              </a:lnSpc>
              <a:spcBef>
                <a:spcPts val="0"/>
              </a:spcBef>
              <a:buSzPts val="1920"/>
            </a:pPr>
            <a:r>
              <a:rPr lang="en-US" sz="2400" dirty="0"/>
              <a:t>Cloud based &amp; mobile applications are widespread</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a:t>
            </a:fld>
            <a:endParaRPr/>
          </a:p>
        </p:txBody>
      </p:sp>
      <p:sp>
        <p:nvSpPr>
          <p:cNvPr id="6" name="object 4">
            <a:extLst>
              <a:ext uri="{FF2B5EF4-FFF2-40B4-BE49-F238E27FC236}">
                <a16:creationId xmlns:a16="http://schemas.microsoft.com/office/drawing/2014/main" id="{B7A7BA72-BC40-492A-ACD6-A06275766CD3}"/>
              </a:ext>
            </a:extLst>
          </p:cNvPr>
          <p:cNvSpPr txBox="1"/>
          <p:nvPr/>
        </p:nvSpPr>
        <p:spPr>
          <a:xfrm>
            <a:off x="6782704" y="835166"/>
            <a:ext cx="4940724" cy="277420"/>
          </a:xfrm>
          <a:prstGeom prst="rect">
            <a:avLst/>
          </a:prstGeom>
        </p:spPr>
        <p:txBody>
          <a:bodyPr vert="horz" wrap="square" lIns="0" tIns="15657" rIns="0" bIns="0" rtlCol="0">
            <a:spAutoFit/>
          </a:bodyPr>
          <a:lstStyle/>
          <a:p>
            <a:pPr marL="15657">
              <a:spcBef>
                <a:spcPts val="123"/>
              </a:spcBef>
            </a:pPr>
            <a:r>
              <a:rPr sz="1700" b="1" spc="-6" dirty="0">
                <a:solidFill>
                  <a:srgbClr val="FF0000"/>
                </a:solidFill>
                <a:latin typeface="Arial"/>
                <a:cs typeface="Arial"/>
              </a:rPr>
              <a:t>Lots of Data </a:t>
            </a:r>
            <a:r>
              <a:rPr sz="1700" b="1" spc="-6" dirty="0">
                <a:solidFill>
                  <a:srgbClr val="595959"/>
                </a:solidFill>
                <a:latin typeface="Arial"/>
                <a:cs typeface="Arial"/>
              </a:rPr>
              <a:t>=&gt; Lots of Analysis =&gt; Lots of</a:t>
            </a:r>
            <a:r>
              <a:rPr sz="1700" b="1" spc="-62" dirty="0">
                <a:solidFill>
                  <a:srgbClr val="595959"/>
                </a:solidFill>
                <a:latin typeface="Arial"/>
                <a:cs typeface="Arial"/>
              </a:rPr>
              <a:t> </a:t>
            </a:r>
            <a:r>
              <a:rPr sz="1700" b="1" dirty="0">
                <a:solidFill>
                  <a:srgbClr val="595959"/>
                </a:solidFill>
                <a:latin typeface="Arial"/>
                <a:cs typeface="Arial"/>
              </a:rPr>
              <a:t>Jobs</a:t>
            </a:r>
            <a:endParaRPr sz="1700" b="1" dirty="0">
              <a:solidFill>
                <a:prstClr val="black"/>
              </a:solidFill>
              <a:latin typeface="Arial"/>
              <a:cs typeface="Arial"/>
            </a:endParaRPr>
          </a:p>
        </p:txBody>
      </p:sp>
      <p:sp>
        <p:nvSpPr>
          <p:cNvPr id="7" name="object 6">
            <a:extLst>
              <a:ext uri="{FF2B5EF4-FFF2-40B4-BE49-F238E27FC236}">
                <a16:creationId xmlns:a16="http://schemas.microsoft.com/office/drawing/2014/main" id="{2F9DB867-EC96-4F72-8AEE-F0281C532338}"/>
              </a:ext>
            </a:extLst>
          </p:cNvPr>
          <p:cNvSpPr txBox="1"/>
          <p:nvPr/>
        </p:nvSpPr>
        <p:spPr>
          <a:xfrm>
            <a:off x="2606915" y="6278152"/>
            <a:ext cx="7768993" cy="256480"/>
          </a:xfrm>
          <a:prstGeom prst="rect">
            <a:avLst/>
          </a:prstGeom>
        </p:spPr>
        <p:txBody>
          <a:bodyPr vert="horz" wrap="square" lIns="0" tIns="0" rIns="0" bIns="0" rtlCol="0">
            <a:spAutoFit/>
          </a:bodyPr>
          <a:lstStyle/>
          <a:p>
            <a:pPr marL="15657">
              <a:lnSpc>
                <a:spcPts val="1962"/>
              </a:lnSpc>
            </a:pPr>
            <a:r>
              <a:rPr sz="1700" spc="-6" dirty="0">
                <a:solidFill>
                  <a:srgbClr val="FF0000"/>
                </a:solidFill>
                <a:latin typeface="Arial"/>
                <a:cs typeface="Arial"/>
              </a:rPr>
              <a:t>Source: </a:t>
            </a:r>
            <a:r>
              <a:rPr sz="1700" i="1" spc="-6" dirty="0">
                <a:solidFill>
                  <a:srgbClr val="FF0000"/>
                </a:solidFill>
                <a:latin typeface="Arial"/>
                <a:cs typeface="Arial"/>
              </a:rPr>
              <a:t>IBM</a:t>
            </a:r>
            <a:r>
              <a:rPr sz="1700" i="1" spc="-56" dirty="0">
                <a:solidFill>
                  <a:srgbClr val="FF0000"/>
                </a:solidFill>
                <a:latin typeface="Arial"/>
                <a:cs typeface="Arial"/>
              </a:rPr>
              <a:t> </a:t>
            </a:r>
            <a:r>
              <a:rPr sz="1700" i="1" u="sng" spc="-6" dirty="0">
                <a:solidFill>
                  <a:srgbClr val="FF0000"/>
                </a:solidFill>
                <a:uFill>
                  <a:solidFill>
                    <a:srgbClr val="0097A7"/>
                  </a:solidFill>
                </a:uFill>
                <a:latin typeface="Arial"/>
                <a:cs typeface="Arial"/>
                <a:hlinkClick r:id="rId3">
                  <a:extLst>
                    <a:ext uri="{A12FA001-AC4F-418D-AE19-62706E023703}">
                      <ahyp:hlinkClr xmlns:ahyp="http://schemas.microsoft.com/office/drawing/2018/hyperlinkcolor" val="tx"/>
                    </a:ext>
                  </a:extLst>
                </a:hlinkClick>
              </a:rPr>
              <a:t>http://www-01.ibm.com/software/data/bigdata/</a:t>
            </a:r>
            <a:endParaRPr sz="1700" dirty="0">
              <a:solidFill>
                <a:srgbClr val="FF0000"/>
              </a:solidFill>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20</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Modeling</a:t>
            </a:r>
          </a:p>
        </p:txBody>
      </p:sp>
      <p:sp>
        <p:nvSpPr>
          <p:cNvPr id="7" name="Rectangle 6">
            <a:extLst>
              <a:ext uri="{FF2B5EF4-FFF2-40B4-BE49-F238E27FC236}">
                <a16:creationId xmlns:a16="http://schemas.microsoft.com/office/drawing/2014/main" id="{B323191A-86F1-42BE-A545-8DD1E81DFA16}"/>
              </a:ext>
            </a:extLst>
          </p:cNvPr>
          <p:cNvSpPr/>
          <p:nvPr/>
        </p:nvSpPr>
        <p:spPr>
          <a:xfrm>
            <a:off x="2448560" y="2782733"/>
            <a:ext cx="9022080" cy="2971776"/>
          </a:xfrm>
          <a:prstGeom prst="rect">
            <a:avLst/>
          </a:prstGeom>
        </p:spPr>
        <p:txBody>
          <a:bodyPr wrap="square">
            <a:spAutoFit/>
          </a:bodyPr>
          <a:lstStyle/>
          <a:p>
            <a:pPr marL="355589" indent="-342900">
              <a:lnSpc>
                <a:spcPct val="150000"/>
              </a:lnSpc>
              <a:spcBef>
                <a:spcPts val="1179"/>
              </a:spcBef>
              <a:buFont typeface="Arial" panose="020B0604020202020204" pitchFamily="34" charset="0"/>
              <a:buChar char="•"/>
            </a:pPr>
            <a:r>
              <a:rPr lang="en-US" sz="2400" spc="-35" dirty="0">
                <a:latin typeface="Corbel" panose="020B0503020204020204" pitchFamily="34" charset="0"/>
              </a:rPr>
              <a:t>We </a:t>
            </a:r>
            <a:r>
              <a:rPr lang="en-US" sz="2400" dirty="0">
                <a:latin typeface="Corbel" panose="020B0503020204020204" pitchFamily="34" charset="0"/>
              </a:rPr>
              <a:t>could </a:t>
            </a:r>
            <a:r>
              <a:rPr lang="en-US" sz="2400" spc="-5" dirty="0">
                <a:latin typeface="Corbel" panose="020B0503020204020204" pitchFamily="34" charset="0"/>
              </a:rPr>
              <a:t>write </a:t>
            </a:r>
            <a:r>
              <a:rPr lang="en-US" sz="2400" dirty="0">
                <a:latin typeface="Corbel" panose="020B0503020204020204" pitchFamily="34" charset="0"/>
              </a:rPr>
              <a:t>a rule-based </a:t>
            </a:r>
            <a:r>
              <a:rPr lang="en-US" sz="2400" spc="-5" dirty="0">
                <a:latin typeface="Corbel" panose="020B0503020204020204" pitchFamily="34" charset="0"/>
              </a:rPr>
              <a:t>system, </a:t>
            </a:r>
            <a:r>
              <a:rPr lang="en-US" sz="2400" dirty="0">
                <a:latin typeface="Corbel" panose="020B0503020204020204" pitchFamily="34" charset="0"/>
              </a:rPr>
              <a:t>such</a:t>
            </a:r>
            <a:r>
              <a:rPr lang="en-US" sz="2400" spc="-5" dirty="0">
                <a:latin typeface="Corbel" panose="020B0503020204020204" pitchFamily="34" charset="0"/>
              </a:rPr>
              <a:t> </a:t>
            </a:r>
            <a:r>
              <a:rPr lang="en-US" sz="2400" dirty="0">
                <a:latin typeface="Corbel" panose="020B0503020204020204" pitchFamily="34" charset="0"/>
              </a:rPr>
              <a:t>as</a:t>
            </a:r>
            <a:endParaRPr lang="en-US" sz="2800" dirty="0">
              <a:latin typeface="Corbel" panose="020B0503020204020204" pitchFamily="34" charset="0"/>
            </a:endParaRPr>
          </a:p>
          <a:p>
            <a:pPr marL="12689">
              <a:lnSpc>
                <a:spcPct val="150000"/>
              </a:lnSpc>
              <a:spcBef>
                <a:spcPts val="1179"/>
              </a:spcBef>
            </a:pPr>
            <a:r>
              <a:rPr lang="en-US" sz="2400" spc="-5" dirty="0">
                <a:latin typeface="Corbel" panose="020B0503020204020204" pitchFamily="34" charset="0"/>
              </a:rPr>
              <a:t>	if </a:t>
            </a:r>
            <a:r>
              <a:rPr lang="en-US" sz="2400" spc="-10" dirty="0" err="1">
                <a:latin typeface="Corbel" panose="020B0503020204020204" pitchFamily="34" charset="0"/>
              </a:rPr>
              <a:t>Title.contains</a:t>
            </a:r>
            <a:r>
              <a:rPr lang="en-US" sz="2400" spc="-10" dirty="0">
                <a:latin typeface="Corbel" panose="020B0503020204020204" pitchFamily="34" charset="0"/>
              </a:rPr>
              <a:t>(“YOU </a:t>
            </a:r>
            <a:r>
              <a:rPr lang="en-US" sz="2400" spc="-60" dirty="0">
                <a:latin typeface="Corbel" panose="020B0503020204020204" pitchFamily="34" charset="0"/>
              </a:rPr>
              <a:t>HAVE </a:t>
            </a:r>
            <a:r>
              <a:rPr lang="en-US" sz="2400" spc="-5" dirty="0">
                <a:latin typeface="Corbel" panose="020B0503020204020204" pitchFamily="34" charset="0"/>
              </a:rPr>
              <a:t>WON!!!”) </a:t>
            </a:r>
            <a:r>
              <a:rPr lang="en-US" sz="2400" dirty="0">
                <a:latin typeface="Corbel" panose="020B0503020204020204" pitchFamily="34" charset="0"/>
              </a:rPr>
              <a:t>then  </a:t>
            </a:r>
            <a:r>
              <a:rPr lang="en-US" sz="2400" spc="-5" dirty="0">
                <a:latin typeface="Corbel" panose="020B0503020204020204" pitchFamily="34" charset="0"/>
              </a:rPr>
              <a:t>return </a:t>
            </a:r>
            <a:r>
              <a:rPr lang="en-US" sz="2400" dirty="0">
                <a:latin typeface="Corbel" panose="020B0503020204020204" pitchFamily="34" charset="0"/>
              </a:rPr>
              <a:t>Spam</a:t>
            </a:r>
            <a:endParaRPr lang="en-US" sz="20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fr-FR" sz="2400" dirty="0">
                <a:latin typeface="Corbel" panose="020B0503020204020204" pitchFamily="34" charset="0"/>
              </a:rPr>
              <a:t>train a classifier (e.g. naïve bayes) </a:t>
            </a:r>
            <a:endParaRPr lang="en-US" sz="2400" dirty="0">
              <a:latin typeface="Corbel" panose="020B0503020204020204" pitchFamily="34" charset="0"/>
            </a:endParaRPr>
          </a:p>
          <a:p>
            <a:pPr marL="355589" indent="-342900">
              <a:lnSpc>
                <a:spcPct val="150000"/>
              </a:lnSpc>
              <a:spcBef>
                <a:spcPts val="5"/>
              </a:spcBef>
              <a:buFont typeface="Arial" panose="020B0604020202020204" pitchFamily="34" charset="0"/>
              <a:buChar char="•"/>
            </a:pPr>
            <a:r>
              <a:rPr lang="en-US" sz="2400" dirty="0">
                <a:latin typeface="Corbel" panose="020B0503020204020204" pitchFamily="34" charset="0"/>
              </a:rPr>
              <a:t>Does </a:t>
            </a:r>
            <a:r>
              <a:rPr lang="en-US" sz="2400" spc="-5" dirty="0">
                <a:latin typeface="Corbel" panose="020B0503020204020204" pitchFamily="34" charset="0"/>
              </a:rPr>
              <a:t>it </a:t>
            </a:r>
            <a:r>
              <a:rPr lang="en-US" sz="2400" dirty="0">
                <a:latin typeface="Corbel" panose="020B0503020204020204" pitchFamily="34" charset="0"/>
              </a:rPr>
              <a:t>work </a:t>
            </a:r>
            <a:r>
              <a:rPr lang="en-US" sz="2400" spc="-5" dirty="0">
                <a:latin typeface="Corbel" panose="020B0503020204020204" pitchFamily="34" charset="0"/>
              </a:rPr>
              <a:t>well? </a:t>
            </a:r>
            <a:r>
              <a:rPr lang="en-US" sz="2400" dirty="0">
                <a:latin typeface="Corbel" panose="020B0503020204020204" pitchFamily="34" charset="0"/>
              </a:rPr>
              <a:t>→</a:t>
            </a:r>
            <a:r>
              <a:rPr lang="en-US" sz="2400" spc="-25" dirty="0">
                <a:latin typeface="Corbel" panose="020B0503020204020204" pitchFamily="34" charset="0"/>
              </a:rPr>
              <a:t> </a:t>
            </a:r>
            <a:r>
              <a:rPr lang="en-US" sz="2400" dirty="0">
                <a:latin typeface="Corbel" panose="020B0503020204020204" pitchFamily="34" charset="0"/>
              </a:rPr>
              <a:t>evaluate</a:t>
            </a:r>
          </a:p>
          <a:p>
            <a:pPr marL="12689">
              <a:lnSpc>
                <a:spcPct val="150000"/>
              </a:lnSpc>
              <a:spcBef>
                <a:spcPts val="100"/>
              </a:spcBef>
            </a:pPr>
            <a:endParaRPr lang="fr-FR" sz="2400" dirty="0">
              <a:latin typeface="Corbel" panose="020B0503020204020204" pitchFamily="34" charset="0"/>
            </a:endParaRPr>
          </a:p>
        </p:txBody>
      </p:sp>
    </p:spTree>
    <p:extLst>
      <p:ext uri="{BB962C8B-B14F-4D97-AF65-F5344CB8AC3E}">
        <p14:creationId xmlns:p14="http://schemas.microsoft.com/office/powerpoint/2010/main" val="884228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5" dirty="0">
                <a:latin typeface="Corbel" panose="020B0503020204020204" pitchFamily="34" charset="0"/>
                <a:cs typeface="Arial"/>
              </a:rPr>
              <a:t>P1: Data Science is </a:t>
            </a:r>
            <a:r>
              <a:rPr lang="en-US" dirty="0">
                <a:latin typeface="Corbel" panose="020B0503020204020204" pitchFamily="34" charset="0"/>
                <a:cs typeface="Arial"/>
              </a:rPr>
              <a:t>a</a:t>
            </a:r>
            <a:r>
              <a:rPr lang="en-US" spc="-51" dirty="0">
                <a:latin typeface="Corbel" panose="020B0503020204020204" pitchFamily="34" charset="0"/>
                <a:cs typeface="Arial"/>
              </a:rPr>
              <a:t> </a:t>
            </a:r>
            <a:r>
              <a:rPr lang="en-US" spc="-5" dirty="0">
                <a:latin typeface="Corbel" panose="020B0503020204020204" pitchFamily="34" charset="0"/>
                <a:cs typeface="Arial"/>
              </a:rPr>
              <a:t>process</a:t>
            </a:r>
            <a:br>
              <a:rPr lang="en-US" spc="-5" dirty="0">
                <a:latin typeface="Corbel" panose="020B0503020204020204" pitchFamily="34" charset="0"/>
                <a:cs typeface="Arial"/>
              </a:rPr>
            </a:br>
            <a:r>
              <a:rPr lang="en-US" spc="-5" dirty="0">
                <a:latin typeface="Corbel" panose="020B0503020204020204" pitchFamily="34" charset="0"/>
                <a:cs typeface="Arial"/>
              </a:rPr>
              <a:t>A simple workflow</a:t>
            </a:r>
            <a:endParaRPr lang="en-US" dirty="0">
              <a:solidFill>
                <a:srgbClr val="FF0000"/>
              </a:solidFill>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21</a:t>
            </a:fld>
            <a:endParaRPr/>
          </a:p>
        </p:txBody>
      </p:sp>
      <p:sp>
        <p:nvSpPr>
          <p:cNvPr id="11" name="object 3">
            <a:extLst>
              <a:ext uri="{FF2B5EF4-FFF2-40B4-BE49-F238E27FC236}">
                <a16:creationId xmlns:a16="http://schemas.microsoft.com/office/drawing/2014/main" id="{11BB1CF7-52FA-4F7E-93FA-40B263ED85DA}"/>
              </a:ext>
            </a:extLst>
          </p:cNvPr>
          <p:cNvSpPr txBox="1"/>
          <p:nvPr/>
        </p:nvSpPr>
        <p:spPr>
          <a:xfrm>
            <a:off x="440690" y="2003239"/>
            <a:ext cx="3768090" cy="428311"/>
          </a:xfrm>
          <a:prstGeom prst="rect">
            <a:avLst/>
          </a:prstGeom>
        </p:spPr>
        <p:txBody>
          <a:bodyPr vert="horz" wrap="square" lIns="0" tIns="12689" rIns="0" bIns="0" rtlCol="0">
            <a:spAutoFit/>
          </a:bodyPr>
          <a:lstStyle/>
          <a:p>
            <a:pPr marL="12689">
              <a:spcBef>
                <a:spcPts val="100"/>
              </a:spcBef>
            </a:pPr>
            <a:r>
              <a:rPr lang="fr-FR" sz="2700" u="heavy" dirty="0">
                <a:uFill>
                  <a:solidFill>
                    <a:srgbClr val="000000"/>
                  </a:solidFill>
                </a:uFill>
                <a:latin typeface="Corbel" panose="020B0503020204020204" pitchFamily="34" charset="0"/>
              </a:rPr>
              <a:t>Evaluation</a:t>
            </a:r>
            <a:endParaRPr sz="2700" dirty="0">
              <a:latin typeface="Corbel" panose="020B0503020204020204" pitchFamily="34" charset="0"/>
            </a:endParaRPr>
          </a:p>
        </p:txBody>
      </p:sp>
      <p:sp>
        <p:nvSpPr>
          <p:cNvPr id="6" name="object 5">
            <a:extLst>
              <a:ext uri="{FF2B5EF4-FFF2-40B4-BE49-F238E27FC236}">
                <a16:creationId xmlns:a16="http://schemas.microsoft.com/office/drawing/2014/main" id="{F7D9E5D6-A315-450D-B9B2-D5A36ACFB215}"/>
              </a:ext>
            </a:extLst>
          </p:cNvPr>
          <p:cNvSpPr/>
          <p:nvPr/>
        </p:nvSpPr>
        <p:spPr>
          <a:xfrm>
            <a:off x="3343275" y="2003239"/>
            <a:ext cx="6257925" cy="3947990"/>
          </a:xfrm>
          <a:prstGeom prst="rect">
            <a:avLst/>
          </a:prstGeom>
          <a:blipFill>
            <a:blip r:embed="rId3" cstate="print"/>
            <a:stretch>
              <a:fillRect/>
            </a:stretch>
          </a:blipFill>
        </p:spPr>
        <p:txBody>
          <a:bodyPr wrap="square" lIns="0" tIns="0" rIns="0" bIns="0" rtlCol="0"/>
          <a:lstStyle/>
          <a:p>
            <a:endParaRPr/>
          </a:p>
        </p:txBody>
      </p:sp>
      <p:sp>
        <p:nvSpPr>
          <p:cNvPr id="2" name="Rectangle 1">
            <a:extLst>
              <a:ext uri="{FF2B5EF4-FFF2-40B4-BE49-F238E27FC236}">
                <a16:creationId xmlns:a16="http://schemas.microsoft.com/office/drawing/2014/main" id="{341B1402-8DFD-48E8-A38D-D06A3ECCB201}"/>
              </a:ext>
            </a:extLst>
          </p:cNvPr>
          <p:cNvSpPr/>
          <p:nvPr/>
        </p:nvSpPr>
        <p:spPr>
          <a:xfrm>
            <a:off x="2148693" y="2782733"/>
            <a:ext cx="3806491" cy="575222"/>
          </a:xfrm>
          <a:prstGeom prst="rect">
            <a:avLst/>
          </a:prstGeom>
        </p:spPr>
        <p:txBody>
          <a:bodyPr wrap="none">
            <a:spAutoFit/>
          </a:bodyPr>
          <a:lstStyle/>
          <a:p>
            <a:pPr marL="12689" marR="1402897">
              <a:lnSpc>
                <a:spcPct val="144500"/>
              </a:lnSpc>
              <a:spcBef>
                <a:spcPts val="10"/>
              </a:spcBef>
            </a:pPr>
            <a:r>
              <a:rPr lang="fr-FR" sz="2400" dirty="0">
                <a:latin typeface="Corbel" panose="020B0503020204020204" pitchFamily="34" charset="0"/>
              </a:rPr>
              <a:t>on </a:t>
            </a:r>
            <a:r>
              <a:rPr lang="fr-FR" sz="2400" dirty="0" err="1">
                <a:latin typeface="Corbel" panose="020B0503020204020204" pitchFamily="34" charset="0"/>
              </a:rPr>
              <a:t>unseen</a:t>
            </a:r>
            <a:r>
              <a:rPr lang="fr-FR" sz="2400" spc="10" dirty="0">
                <a:latin typeface="Corbel" panose="020B0503020204020204" pitchFamily="34" charset="0"/>
              </a:rPr>
              <a:t> </a:t>
            </a:r>
            <a:r>
              <a:rPr lang="fr-FR" sz="2400" dirty="0">
                <a:latin typeface="Corbel" panose="020B0503020204020204" pitchFamily="34" charset="0"/>
              </a:rPr>
              <a:t>emails</a:t>
            </a:r>
          </a:p>
        </p:txBody>
      </p:sp>
    </p:spTree>
    <p:extLst>
      <p:ext uri="{BB962C8B-B14F-4D97-AF65-F5344CB8AC3E}">
        <p14:creationId xmlns:p14="http://schemas.microsoft.com/office/powerpoint/2010/main" val="208648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22</a:t>
            </a:fld>
            <a:endParaRPr/>
          </a:p>
        </p:txBody>
      </p:sp>
      <p:pic>
        <p:nvPicPr>
          <p:cNvPr id="7" name="Picture 6">
            <a:extLst>
              <a:ext uri="{FF2B5EF4-FFF2-40B4-BE49-F238E27FC236}">
                <a16:creationId xmlns:a16="http://schemas.microsoft.com/office/drawing/2014/main" id="{DBF91164-64DB-4806-BF9B-D6111B01D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5" y="5186461"/>
            <a:ext cx="75057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4DA91150-B58B-4CEB-9089-376150641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989" y="5757123"/>
            <a:ext cx="33813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1439D7A4-3A57-47B6-8B32-CCD43408C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34" y="1884933"/>
            <a:ext cx="41433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2BF7E338-9346-4A4C-BFE5-D4C1002FB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0670" y="1648443"/>
            <a:ext cx="2233303" cy="3536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AAA01329-6997-453A-A3F4-E55CAF9B6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267" y="1677293"/>
            <a:ext cx="2361531" cy="248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6D7149BC-E2EB-4F10-831F-19C868E95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1177" y="1565974"/>
            <a:ext cx="2439187" cy="258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0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Machine learning is optimization</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23</a:t>
            </a:fld>
            <a:endParaRPr/>
          </a:p>
        </p:txBody>
      </p:sp>
      <p:pic>
        <p:nvPicPr>
          <p:cNvPr id="7" name="Picture 2">
            <a:extLst>
              <a:ext uri="{FF2B5EF4-FFF2-40B4-BE49-F238E27FC236}">
                <a16:creationId xmlns:a16="http://schemas.microsoft.com/office/drawing/2014/main" id="{8E69C413-B6EE-4018-8EF0-BCCC4E10A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623" y="1458035"/>
            <a:ext cx="6862336" cy="4765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398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P2: Generalizing</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502920" lvl="0" indent="-457200">
              <a:lnSpc>
                <a:spcPct val="100000"/>
              </a:lnSpc>
              <a:spcBef>
                <a:spcPts val="0"/>
              </a:spcBef>
              <a:buSzPts val="1920"/>
              <a:buFont typeface="+mj-lt"/>
              <a:buAutoNum type="arabicPeriod"/>
            </a:pPr>
            <a:r>
              <a:rPr lang="en-US" sz="2400" dirty="0"/>
              <a:t>If you look too hard at a dataset, you'll find things that don't generalize  to unseen	data</a:t>
            </a:r>
          </a:p>
          <a:p>
            <a:pPr marL="502920" lvl="0" indent="-457200">
              <a:lnSpc>
                <a:spcPct val="100000"/>
              </a:lnSpc>
              <a:spcBef>
                <a:spcPts val="0"/>
              </a:spcBef>
              <a:buSzPts val="1920"/>
              <a:buFont typeface="+mj-lt"/>
              <a:buAutoNum type="arabicPeriod"/>
            </a:pPr>
            <a:r>
              <a:rPr lang="en-US" sz="2400" dirty="0"/>
              <a:t>Overfitting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24</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13" name="Image 12">
            <a:extLst>
              <a:ext uri="{FF2B5EF4-FFF2-40B4-BE49-F238E27FC236}">
                <a16:creationId xmlns:a16="http://schemas.microsoft.com/office/drawing/2014/main" id="{3C19F054-A3E4-426B-8C4A-75FDFF0F9014}"/>
              </a:ext>
            </a:extLst>
          </p:cNvPr>
          <p:cNvPicPr>
            <a:picLocks noChangeAspect="1"/>
          </p:cNvPicPr>
          <p:nvPr/>
        </p:nvPicPr>
        <p:blipFill>
          <a:blip r:embed="rId3"/>
          <a:stretch>
            <a:fillRect/>
          </a:stretch>
        </p:blipFill>
        <p:spPr>
          <a:xfrm>
            <a:off x="3094759" y="2590246"/>
            <a:ext cx="7298921" cy="3293031"/>
          </a:xfrm>
          <a:prstGeom prst="rect">
            <a:avLst/>
          </a:prstGeom>
        </p:spPr>
      </p:pic>
    </p:spTree>
    <p:extLst>
      <p:ext uri="{BB962C8B-B14F-4D97-AF65-F5344CB8AC3E}">
        <p14:creationId xmlns:p14="http://schemas.microsoft.com/office/powerpoint/2010/main" val="2853089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P3: Data science needs to be evaluated  in the	context of operation</a:t>
            </a:r>
            <a:endParaRPr lang="en-US" dirty="0">
              <a:solidFill>
                <a:srgbClr val="FF0000"/>
              </a:solidFill>
            </a:endParaRPr>
          </a:p>
        </p:txBody>
      </p:sp>
      <p:sp>
        <p:nvSpPr>
          <p:cNvPr id="107" name="Google Shape;107;p15"/>
          <p:cNvSpPr txBox="1">
            <a:spLocks noGrp="1"/>
          </p:cNvSpPr>
          <p:nvPr>
            <p:ph type="body" idx="1"/>
          </p:nvPr>
        </p:nvSpPr>
        <p:spPr>
          <a:xfrm>
            <a:off x="559560" y="1743496"/>
            <a:ext cx="4804286"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t>Training data is not consistent with actual use  </a:t>
            </a:r>
          </a:p>
          <a:p>
            <a:pPr marL="960120" lvl="1" indent="-457200">
              <a:spcBef>
                <a:spcPts val="0"/>
              </a:spcBef>
              <a:buSzPts val="1920"/>
              <a:buFont typeface="+mj-lt"/>
              <a:buAutoNum type="arabicPeriod"/>
            </a:pPr>
            <a:r>
              <a:rPr lang="en-US" sz="2200" dirty="0"/>
              <a:t>Bad sample</a:t>
            </a:r>
          </a:p>
          <a:p>
            <a:pPr marL="960120" lvl="1" indent="-457200">
              <a:spcBef>
                <a:spcPts val="0"/>
              </a:spcBef>
              <a:buSzPts val="1920"/>
              <a:buFont typeface="+mj-lt"/>
              <a:buAutoNum type="arabicPeriod"/>
            </a:pPr>
            <a:r>
              <a:rPr lang="en-US" sz="2200" dirty="0"/>
              <a:t>Bad features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25</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2" name="Image 1">
            <a:extLst>
              <a:ext uri="{FF2B5EF4-FFF2-40B4-BE49-F238E27FC236}">
                <a16:creationId xmlns:a16="http://schemas.microsoft.com/office/drawing/2014/main" id="{191C7C99-8E8F-480B-BFFE-43082C0E1FFE}"/>
              </a:ext>
            </a:extLst>
          </p:cNvPr>
          <p:cNvPicPr>
            <a:picLocks noChangeAspect="1"/>
          </p:cNvPicPr>
          <p:nvPr/>
        </p:nvPicPr>
        <p:blipFill>
          <a:blip r:embed="rId3"/>
          <a:stretch>
            <a:fillRect/>
          </a:stretch>
        </p:blipFill>
        <p:spPr>
          <a:xfrm>
            <a:off x="5678805" y="1929171"/>
            <a:ext cx="6188075" cy="4558501"/>
          </a:xfrm>
          <a:prstGeom prst="rect">
            <a:avLst/>
          </a:prstGeom>
        </p:spPr>
      </p:pic>
    </p:spTree>
    <p:extLst>
      <p:ext uri="{BB962C8B-B14F-4D97-AF65-F5344CB8AC3E}">
        <p14:creationId xmlns:p14="http://schemas.microsoft.com/office/powerpoint/2010/main" val="686739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P4: Entities that are	similar on some	attributes  often are similar on unseen	attributes</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388620" indent="-342900">
              <a:lnSpc>
                <a:spcPct val="100000"/>
              </a:lnSpc>
              <a:spcBef>
                <a:spcPts val="0"/>
              </a:spcBef>
              <a:buSzPts val="1920"/>
            </a:pPr>
            <a:r>
              <a:rPr lang="en-US" sz="2400" dirty="0">
                <a:latin typeface="Corbel" panose="020B0503020204020204" pitchFamily="34" charset="0"/>
              </a:rPr>
              <a:t>Clustering</a:t>
            </a:r>
          </a:p>
          <a:p>
            <a:pPr marL="12689">
              <a:lnSpc>
                <a:spcPts val="3485"/>
              </a:lnSpc>
              <a:spcBef>
                <a:spcPts val="110"/>
              </a:spcBef>
            </a:pPr>
            <a:r>
              <a:rPr lang="en-US" sz="2400" dirty="0">
                <a:latin typeface="Corbel" panose="020B0503020204020204" pitchFamily="34" charset="0"/>
                <a:cs typeface="Arial"/>
              </a:rPr>
              <a:t>Also optimization, e.g. </a:t>
            </a:r>
            <a:r>
              <a:rPr lang="en-US" sz="2400" spc="5" dirty="0">
                <a:latin typeface="Corbel" panose="020B0503020204020204" pitchFamily="34" charset="0"/>
                <a:cs typeface="Arial"/>
              </a:rPr>
              <a:t>min. distances </a:t>
            </a:r>
            <a:r>
              <a:rPr lang="en-US" sz="2400" dirty="0">
                <a:latin typeface="Corbel" panose="020B0503020204020204" pitchFamily="34" charset="0"/>
                <a:cs typeface="Arial"/>
              </a:rPr>
              <a:t>to cluster</a:t>
            </a:r>
            <a:r>
              <a:rPr lang="en-US" sz="2400" spc="-20" dirty="0">
                <a:latin typeface="Corbel" panose="020B0503020204020204" pitchFamily="34" charset="0"/>
                <a:cs typeface="Arial"/>
              </a:rPr>
              <a:t> </a:t>
            </a:r>
            <a:r>
              <a:rPr lang="en-US" sz="2400" dirty="0">
                <a:latin typeface="Corbel" panose="020B0503020204020204" pitchFamily="34" charset="0"/>
                <a:cs typeface="Arial"/>
              </a:rPr>
              <a:t>center</a:t>
            </a:r>
          </a:p>
          <a:p>
            <a:pPr marL="12689">
              <a:spcBef>
                <a:spcPts val="100"/>
              </a:spcBef>
            </a:pPr>
            <a:r>
              <a:rPr lang="en-US" sz="2400" spc="-5" dirty="0">
                <a:latin typeface="Corbel" panose="020B0503020204020204" pitchFamily="34" charset="0"/>
                <a:cs typeface="Arial"/>
              </a:rPr>
              <a:t>Key </a:t>
            </a:r>
            <a:r>
              <a:rPr lang="en-US" sz="2400" dirty="0">
                <a:latin typeface="Corbel" panose="020B0503020204020204" pitchFamily="34" charset="0"/>
                <a:cs typeface="Arial"/>
              </a:rPr>
              <a:t>concept: </a:t>
            </a:r>
            <a:r>
              <a:rPr lang="en-US" sz="2400" u="heavy" spc="-5" dirty="0">
                <a:uFill>
                  <a:solidFill>
                    <a:srgbClr val="000000"/>
                  </a:solidFill>
                </a:uFill>
                <a:latin typeface="Corbel" panose="020B0503020204020204" pitchFamily="34" charset="0"/>
                <a:cs typeface="Arial"/>
              </a:rPr>
              <a:t>distance</a:t>
            </a:r>
            <a:r>
              <a:rPr lang="en-US" sz="2400" spc="-5" dirty="0">
                <a:latin typeface="Corbel" panose="020B0503020204020204" pitchFamily="34" charset="0"/>
                <a:cs typeface="Arial"/>
              </a:rPr>
              <a:t> </a:t>
            </a:r>
            <a:r>
              <a:rPr lang="en-US" sz="2400" dirty="0">
                <a:latin typeface="Corbel" panose="020B0503020204020204" pitchFamily="34" charset="0"/>
                <a:cs typeface="Arial"/>
              </a:rPr>
              <a:t>between</a:t>
            </a:r>
            <a:r>
              <a:rPr lang="en-US" sz="2400" spc="60" dirty="0">
                <a:latin typeface="Corbel" panose="020B0503020204020204" pitchFamily="34" charset="0"/>
                <a:cs typeface="Arial"/>
              </a:rPr>
              <a:t> </a:t>
            </a:r>
            <a:r>
              <a:rPr lang="en-US" sz="2400" spc="-5" dirty="0">
                <a:latin typeface="Corbel" panose="020B0503020204020204" pitchFamily="34" charset="0"/>
                <a:cs typeface="Arial"/>
              </a:rPr>
              <a:t>objects</a:t>
            </a:r>
          </a:p>
          <a:p>
            <a:pPr marL="927089" lvl="2">
              <a:spcBef>
                <a:spcPts val="100"/>
              </a:spcBef>
            </a:pPr>
            <a:r>
              <a:rPr lang="en-US" sz="2400" dirty="0">
                <a:latin typeface="Corbel" panose="020B0503020204020204" pitchFamily="34" charset="0"/>
                <a:cs typeface="Arial"/>
              </a:rPr>
              <a:t>Euclidean, Manhattan, </a:t>
            </a:r>
            <a:r>
              <a:rPr lang="en-US" sz="2400" spc="-5" dirty="0">
                <a:latin typeface="Corbel" panose="020B0503020204020204" pitchFamily="34" charset="0"/>
                <a:cs typeface="Arial"/>
              </a:rPr>
              <a:t>edit distances (strings),  Dynamic time </a:t>
            </a:r>
            <a:r>
              <a:rPr lang="en-US" sz="2400" dirty="0">
                <a:latin typeface="Corbel" panose="020B0503020204020204" pitchFamily="34" charset="0"/>
                <a:cs typeface="Arial"/>
              </a:rPr>
              <a:t>warping (temporal sequences),</a:t>
            </a:r>
            <a:r>
              <a:rPr lang="en-US" sz="2400" spc="-60" dirty="0">
                <a:latin typeface="Corbel" panose="020B0503020204020204" pitchFamily="34" charset="0"/>
                <a:cs typeface="Arial"/>
              </a:rPr>
              <a:t> </a:t>
            </a:r>
            <a:r>
              <a:rPr lang="en-US" sz="2400" dirty="0">
                <a:latin typeface="Corbel" panose="020B0503020204020204" pitchFamily="34" charset="0"/>
                <a:cs typeface="Arial"/>
              </a:rPr>
              <a:t>…</a:t>
            </a:r>
          </a:p>
          <a:p>
            <a:pPr marL="388620" indent="-342900">
              <a:lnSpc>
                <a:spcPct val="100000"/>
              </a:lnSpc>
              <a:spcBef>
                <a:spcPts val="0"/>
              </a:spcBef>
              <a:buSzPts val="1920"/>
            </a:pPr>
            <a:endParaRPr lang="en-US" sz="2200" dirty="0">
              <a:latin typeface="Corbel" panose="020B0503020204020204" pitchFamily="34" charset="0"/>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26</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pic>
        <p:nvPicPr>
          <p:cNvPr id="4" name="Image 3">
            <a:extLst>
              <a:ext uri="{FF2B5EF4-FFF2-40B4-BE49-F238E27FC236}">
                <a16:creationId xmlns:a16="http://schemas.microsoft.com/office/drawing/2014/main" id="{30BBEF51-C8B6-4CA0-AB13-F0A9DB3E01A6}"/>
              </a:ext>
            </a:extLst>
          </p:cNvPr>
          <p:cNvPicPr>
            <a:picLocks noChangeAspect="1"/>
          </p:cNvPicPr>
          <p:nvPr/>
        </p:nvPicPr>
        <p:blipFill>
          <a:blip r:embed="rId3"/>
          <a:stretch>
            <a:fillRect/>
          </a:stretch>
        </p:blipFill>
        <p:spPr>
          <a:xfrm>
            <a:off x="3251657" y="3908375"/>
            <a:ext cx="6247943" cy="2406286"/>
          </a:xfrm>
          <a:prstGeom prst="rect">
            <a:avLst/>
          </a:prstGeom>
        </p:spPr>
      </p:pic>
    </p:spTree>
    <p:extLst>
      <p:ext uri="{BB962C8B-B14F-4D97-AF65-F5344CB8AC3E}">
        <p14:creationId xmlns:p14="http://schemas.microsoft.com/office/powerpoint/2010/main" val="86827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P5: Correlation</a:t>
            </a:r>
            <a:endParaRPr lang="en-US" dirty="0">
              <a:solidFill>
                <a:srgbClr val="FF0000"/>
              </a:solidFill>
            </a:endParaRPr>
          </a:p>
        </p:txBody>
      </p:sp>
      <p:sp>
        <p:nvSpPr>
          <p:cNvPr id="107" name="Google Shape;107;p15"/>
          <p:cNvSpPr txBox="1">
            <a:spLocks noGrp="1"/>
          </p:cNvSpPr>
          <p:nvPr>
            <p:ph type="body" idx="1"/>
          </p:nvPr>
        </p:nvSpPr>
        <p:spPr>
          <a:xfrm>
            <a:off x="559560" y="1743496"/>
            <a:ext cx="10911080" cy="4329758"/>
          </a:xfrm>
          <a:prstGeom prst="rect">
            <a:avLst/>
          </a:prstGeom>
          <a:noFill/>
          <a:ln>
            <a:noFill/>
          </a:ln>
        </p:spPr>
        <p:txBody>
          <a:bodyPr spcFirstLastPara="1" wrap="square" lIns="91425" tIns="45700" rIns="91425" bIns="45700" anchor="t" anchorCtr="0">
            <a:noAutofit/>
          </a:bodyPr>
          <a:lstStyle/>
          <a:p>
            <a:pPr marL="15864"/>
            <a:r>
              <a:rPr lang="en-US" sz="2400" spc="-180" dirty="0">
                <a:latin typeface="Corbel" panose="020B0503020204020204" pitchFamily="34" charset="0"/>
                <a:cs typeface="Arial"/>
              </a:rPr>
              <a:t>To  </a:t>
            </a:r>
            <a:r>
              <a:rPr lang="en-US" sz="2400" spc="-5" dirty="0">
                <a:latin typeface="Corbel" panose="020B0503020204020204" pitchFamily="34" charset="0"/>
                <a:cs typeface="Arial"/>
              </a:rPr>
              <a:t>draw </a:t>
            </a:r>
            <a:r>
              <a:rPr lang="en-US" sz="2400" u="heavy" dirty="0">
                <a:uFill>
                  <a:solidFill>
                    <a:srgbClr val="000000"/>
                  </a:solidFill>
                </a:uFill>
                <a:latin typeface="Corbel" panose="020B0503020204020204" pitchFamily="34" charset="0"/>
                <a:cs typeface="Arial"/>
              </a:rPr>
              <a:t>causal</a:t>
            </a:r>
            <a:r>
              <a:rPr lang="en-US" sz="2400" spc="200" dirty="0">
                <a:latin typeface="Corbel" panose="020B0503020204020204" pitchFamily="34" charset="0"/>
                <a:cs typeface="Arial"/>
              </a:rPr>
              <a:t> </a:t>
            </a:r>
            <a:r>
              <a:rPr lang="en-US" sz="2400" dirty="0">
                <a:latin typeface="Corbel" panose="020B0503020204020204" pitchFamily="34" charset="0"/>
                <a:cs typeface="Arial"/>
              </a:rPr>
              <a:t>conclusions,</a:t>
            </a:r>
          </a:p>
          <a:p>
            <a:pPr marL="473064" lvl="1"/>
            <a:r>
              <a:rPr lang="en-US" sz="2400" dirty="0">
                <a:latin typeface="Corbel" panose="020B0503020204020204" pitchFamily="34" charset="0"/>
                <a:cs typeface="Arial"/>
              </a:rPr>
              <a:t>One must pay very close </a:t>
            </a:r>
            <a:r>
              <a:rPr lang="en-US" sz="2400" spc="-5" dirty="0">
                <a:latin typeface="Corbel" panose="020B0503020204020204" pitchFamily="34" charset="0"/>
                <a:cs typeface="Arial"/>
              </a:rPr>
              <a:t>attention to the </a:t>
            </a:r>
            <a:r>
              <a:rPr lang="en-US" sz="2400" dirty="0">
                <a:latin typeface="Corbel" panose="020B0503020204020204" pitchFamily="34" charset="0"/>
                <a:cs typeface="Arial"/>
              </a:rPr>
              <a:t>presence  of (possibly unseen) </a:t>
            </a:r>
            <a:r>
              <a:rPr lang="en-US" sz="2400" u="heavy" dirty="0">
                <a:uFill>
                  <a:solidFill>
                    <a:srgbClr val="000000"/>
                  </a:solidFill>
                </a:uFill>
                <a:latin typeface="Corbel" panose="020B0503020204020204" pitchFamily="34" charset="0"/>
                <a:cs typeface="Arial"/>
              </a:rPr>
              <a:t>confounding</a:t>
            </a:r>
            <a:r>
              <a:rPr lang="en-US" sz="2400" u="heavy" spc="25" dirty="0">
                <a:uFill>
                  <a:solidFill>
                    <a:srgbClr val="000000"/>
                  </a:solidFill>
                </a:uFill>
                <a:latin typeface="Corbel" panose="020B0503020204020204" pitchFamily="34" charset="0"/>
                <a:cs typeface="Arial"/>
              </a:rPr>
              <a:t> </a:t>
            </a:r>
            <a:r>
              <a:rPr lang="en-US" sz="2400" u="heavy" spc="-5" dirty="0">
                <a:uFill>
                  <a:solidFill>
                    <a:srgbClr val="000000"/>
                  </a:solidFill>
                </a:uFill>
                <a:latin typeface="Corbel" panose="020B0503020204020204" pitchFamily="34" charset="0"/>
                <a:cs typeface="Arial"/>
              </a:rPr>
              <a:t>factors</a:t>
            </a:r>
          </a:p>
          <a:p>
            <a:pPr marL="473064" lvl="1"/>
            <a:endParaRPr lang="en-US" sz="2200" u="heavy" spc="-5" dirty="0">
              <a:uFill>
                <a:solidFill>
                  <a:srgbClr val="000000"/>
                </a:solidFill>
              </a:uFill>
              <a:latin typeface="Corbel" panose="020B0503020204020204" pitchFamily="34" charset="0"/>
              <a:cs typeface="Arial"/>
            </a:endParaRPr>
          </a:p>
          <a:p>
            <a:pPr marL="15864"/>
            <a:r>
              <a:rPr lang="en-US" sz="2400" dirty="0">
                <a:latin typeface="Corbel" panose="020B0503020204020204" pitchFamily="34" charset="0"/>
                <a:cs typeface="Arial"/>
              </a:rPr>
              <a:t>Machine models exploit correlation, NOT causality</a:t>
            </a:r>
            <a:endParaRPr lang="en-US" sz="2200" dirty="0">
              <a:latin typeface="Corbel" panose="020B0503020204020204" pitchFamily="34" charset="0"/>
              <a:cs typeface="Arial"/>
            </a:endParaRPr>
          </a:p>
          <a:p>
            <a:pPr marL="473064" lvl="1"/>
            <a:r>
              <a:rPr lang="en-US" sz="2400" dirty="0">
                <a:latin typeface="Corbel" panose="020B0503020204020204" pitchFamily="34" charset="0"/>
                <a:cs typeface="Arial"/>
              </a:rPr>
              <a:t>Very tempting to inspect model and see “what causes things to be true/false”</a:t>
            </a:r>
          </a:p>
          <a:p>
            <a:pPr marL="473064" lvl="1"/>
            <a:r>
              <a:rPr lang="en-US" sz="2400" dirty="0">
                <a:latin typeface="Corbel" panose="020B0503020204020204" pitchFamily="34" charset="0"/>
                <a:cs typeface="Arial"/>
              </a:rPr>
              <a:t>E.g. coefficients of linear regression</a:t>
            </a:r>
          </a:p>
          <a:p>
            <a:pPr marL="930264" lvl="2"/>
            <a:r>
              <a:rPr lang="en-US" sz="2400" dirty="0">
                <a:latin typeface="Corbel" panose="020B0503020204020204" pitchFamily="34" charset="0"/>
                <a:cs typeface="Arial"/>
              </a:rPr>
              <a:t>Y = 20*X1 –12*X2 +300*X3 +99*X4 -299*X5</a:t>
            </a:r>
          </a:p>
          <a:p>
            <a:pPr marL="930264" lvl="2"/>
            <a:r>
              <a:rPr lang="en-US" sz="2400" dirty="0">
                <a:latin typeface="Corbel" panose="020B0503020204020204" pitchFamily="34" charset="0"/>
                <a:cs typeface="Arial"/>
              </a:rPr>
              <a:t>Which feature has most impact?</a:t>
            </a:r>
          </a:p>
          <a:p>
            <a:pPr marL="473064" lvl="1"/>
            <a:endParaRPr lang="en-US" sz="2200" dirty="0">
              <a:latin typeface="Corbel" panose="020B0503020204020204" pitchFamily="34" charset="0"/>
              <a:cs typeface="Aria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27</a:t>
            </a:fld>
            <a:endParaRPr/>
          </a:p>
        </p:txBody>
      </p:sp>
      <p:sp>
        <p:nvSpPr>
          <p:cNvPr id="11" name="object 3">
            <a:extLst>
              <a:ext uri="{FF2B5EF4-FFF2-40B4-BE49-F238E27FC236}">
                <a16:creationId xmlns:a16="http://schemas.microsoft.com/office/drawing/2014/main" id="{67DA3035-F0FB-43DA-9D88-7282E84E7AA4}"/>
              </a:ext>
            </a:extLst>
          </p:cNvPr>
          <p:cNvSpPr/>
          <p:nvPr/>
        </p:nvSpPr>
        <p:spPr>
          <a:xfrm>
            <a:off x="3017520" y="5669279"/>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
        <p:nvSpPr>
          <p:cNvPr id="12" name="object 4">
            <a:extLst>
              <a:ext uri="{FF2B5EF4-FFF2-40B4-BE49-F238E27FC236}">
                <a16:creationId xmlns:a16="http://schemas.microsoft.com/office/drawing/2014/main" id="{21873A7C-7D11-4AC0-8F07-F7DC9933F71B}"/>
              </a:ext>
            </a:extLst>
          </p:cNvPr>
          <p:cNvSpPr/>
          <p:nvPr/>
        </p:nvSpPr>
        <p:spPr>
          <a:xfrm>
            <a:off x="6857999" y="6675118"/>
            <a:ext cx="0" cy="0"/>
          </a:xfrm>
          <a:custGeom>
            <a:avLst/>
            <a:gdLst/>
            <a:ahLst/>
            <a:cxnLst/>
            <a:rect l="l" t="t" r="r" b="b"/>
            <a:pathLst>
              <a:path>
                <a:moveTo>
                  <a:pt x="0" y="0"/>
                </a:moveTo>
                <a:lnTo>
                  <a:pt x="0" y="0"/>
                </a:lnTo>
              </a:path>
            </a:pathLst>
          </a:custGeom>
          <a:ln w="29112">
            <a:solidFill>
              <a:srgbClr val="3364A3"/>
            </a:solidFill>
          </a:ln>
        </p:spPr>
        <p:txBody>
          <a:bodyPr wrap="square" lIns="0" tIns="0" rIns="0" bIns="0" rtlCol="0"/>
          <a:lstStyle/>
          <a:p>
            <a:endParaRPr/>
          </a:p>
        </p:txBody>
      </p:sp>
    </p:spTree>
    <p:extLst>
      <p:ext uri="{BB962C8B-B14F-4D97-AF65-F5344CB8AC3E}">
        <p14:creationId xmlns:p14="http://schemas.microsoft.com/office/powerpoint/2010/main" val="3343362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vs Stat</a:t>
            </a:r>
            <a:endParaRPr lang="en-US" dirty="0">
              <a:solidFill>
                <a:srgbClr val="FF0000"/>
              </a:solidFill>
            </a:endParaRPr>
          </a:p>
        </p:txBody>
      </p:sp>
      <p:sp>
        <p:nvSpPr>
          <p:cNvPr id="107" name="Google Shape;107;p15"/>
          <p:cNvSpPr txBox="1">
            <a:spLocks noGrp="1"/>
          </p:cNvSpPr>
          <p:nvPr>
            <p:ph type="body" idx="1"/>
          </p:nvPr>
        </p:nvSpPr>
        <p:spPr>
          <a:xfrm>
            <a:off x="559560" y="1743496"/>
            <a:ext cx="538510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In his course on statistics, Rob </a:t>
            </a:r>
            <a:r>
              <a:rPr lang="en-US" sz="2400" dirty="0" err="1"/>
              <a:t>Tibshirani</a:t>
            </a:r>
            <a:r>
              <a:rPr lang="en-US" sz="2400" dirty="0"/>
              <a:t>, a statistician who also has a foot in machine learning, provides a glossary that maps terms in statistics to terms in machine learning, reproduced below.</a:t>
            </a: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28</a:t>
            </a:fld>
            <a:endParaRPr/>
          </a:p>
        </p:txBody>
      </p:sp>
      <p:pic>
        <p:nvPicPr>
          <p:cNvPr id="4" name="Image 3">
            <a:extLst>
              <a:ext uri="{FF2B5EF4-FFF2-40B4-BE49-F238E27FC236}">
                <a16:creationId xmlns:a16="http://schemas.microsoft.com/office/drawing/2014/main" id="{9672F695-184D-43F7-B754-CB91540905BE}"/>
              </a:ext>
            </a:extLst>
          </p:cNvPr>
          <p:cNvPicPr>
            <a:picLocks noChangeAspect="1"/>
          </p:cNvPicPr>
          <p:nvPr/>
        </p:nvPicPr>
        <p:blipFill>
          <a:blip r:embed="rId3"/>
          <a:stretch>
            <a:fillRect/>
          </a:stretch>
        </p:blipFill>
        <p:spPr>
          <a:xfrm>
            <a:off x="5944669" y="295696"/>
            <a:ext cx="5972464" cy="6293259"/>
          </a:xfrm>
          <a:prstGeom prst="rect">
            <a:avLst/>
          </a:prstGeom>
        </p:spPr>
      </p:pic>
    </p:spTree>
    <p:extLst>
      <p:ext uri="{BB962C8B-B14F-4D97-AF65-F5344CB8AC3E}">
        <p14:creationId xmlns:p14="http://schemas.microsoft.com/office/powerpoint/2010/main" val="2354833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29</a:t>
            </a:fld>
            <a:endParaRPr/>
          </a:p>
        </p:txBody>
      </p:sp>
      <p:pic>
        <p:nvPicPr>
          <p:cNvPr id="7" name="Image 6">
            <a:extLst>
              <a:ext uri="{FF2B5EF4-FFF2-40B4-BE49-F238E27FC236}">
                <a16:creationId xmlns:a16="http://schemas.microsoft.com/office/drawing/2014/main" id="{7631543F-D940-4059-8ED5-FEA9C5F719E2}"/>
              </a:ext>
            </a:extLst>
          </p:cNvPr>
          <p:cNvPicPr>
            <a:picLocks noChangeAspect="1"/>
          </p:cNvPicPr>
          <p:nvPr/>
        </p:nvPicPr>
        <p:blipFill>
          <a:blip r:embed="rId3"/>
          <a:stretch>
            <a:fillRect/>
          </a:stretch>
        </p:blipFill>
        <p:spPr>
          <a:xfrm>
            <a:off x="1661348" y="1377482"/>
            <a:ext cx="8869304" cy="5028910"/>
          </a:xfrm>
          <a:prstGeom prst="rect">
            <a:avLst/>
          </a:prstGeom>
        </p:spPr>
      </p:pic>
    </p:spTree>
    <p:extLst>
      <p:ext uri="{BB962C8B-B14F-4D97-AF65-F5344CB8AC3E}">
        <p14:creationId xmlns:p14="http://schemas.microsoft.com/office/powerpoint/2010/main" val="152196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solidFill>
                  <a:srgbClr val="FF0000"/>
                </a:solidFill>
              </a:rPr>
              <a:t>If I have data, I will know :)</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Everyone wants better predictability, forecasting, customer satisfaction, market  differentiation, prevention, great user experience, ...</a:t>
            </a:r>
          </a:p>
          <a:p>
            <a:pPr marL="228600" lvl="0" indent="-182880">
              <a:lnSpc>
                <a:spcPct val="100000"/>
              </a:lnSpc>
              <a:spcBef>
                <a:spcPts val="0"/>
              </a:spcBef>
              <a:buSzPts val="1920"/>
            </a:pPr>
            <a:endParaRPr lang="en-US" sz="2400" dirty="0"/>
          </a:p>
          <a:p>
            <a:pPr marL="685800" lvl="1" indent="-182880">
              <a:spcBef>
                <a:spcPts val="0"/>
              </a:spcBef>
              <a:buSzPts val="1920"/>
            </a:pPr>
            <a:r>
              <a:rPr lang="en-US" sz="2200" dirty="0"/>
              <a:t>How can I price a particular product?	</a:t>
            </a:r>
          </a:p>
          <a:p>
            <a:pPr marL="685800" lvl="1" indent="-182880">
              <a:spcBef>
                <a:spcPts val="0"/>
              </a:spcBef>
              <a:buSzPts val="1920"/>
            </a:pPr>
            <a:r>
              <a:rPr lang="en-US" sz="2200" dirty="0"/>
              <a:t>What can I recommend online customers to buy after buying X, Y or Z?</a:t>
            </a:r>
          </a:p>
          <a:p>
            <a:pPr marL="685800" lvl="1" indent="-182880">
              <a:spcBef>
                <a:spcPts val="0"/>
              </a:spcBef>
              <a:buSzPts val="1920"/>
            </a:pPr>
            <a:r>
              <a:rPr lang="en-US" sz="2200" dirty="0"/>
              <a:t>How can we discover market segments? group customers into market segments?</a:t>
            </a:r>
          </a:p>
          <a:p>
            <a:pPr marL="685800" lvl="1" indent="-182880">
              <a:spcBef>
                <a:spcPts val="0"/>
              </a:spcBef>
              <a:buSzPts val="1920"/>
            </a:pPr>
            <a:r>
              <a:rPr lang="en-US" sz="2200" dirty="0"/>
              <a:t>What customer will buy in the upcoming holiday season? (what to stock?)</a:t>
            </a:r>
          </a:p>
          <a:p>
            <a:pPr marL="685800" lvl="1" indent="-182880">
              <a:spcBef>
                <a:spcPts val="0"/>
              </a:spcBef>
              <a:buSzPts val="1920"/>
            </a:pPr>
            <a:r>
              <a:rPr lang="en-US" sz="2200" dirty="0"/>
              <a:t>What is the price point for customer retention for subscriptions?</a:t>
            </a:r>
          </a:p>
          <a:p>
            <a:pPr marL="228600" lvl="0" indent="-182880">
              <a:lnSpc>
                <a:spcPct val="100000"/>
              </a:lnSpc>
              <a:spcBef>
                <a:spcPts val="0"/>
              </a:spcBef>
              <a:buSzPts val="1920"/>
            </a:pPr>
            <a:endParaRPr lang="en-US" sz="24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a:t>
            </a:fld>
            <a:endParaRPr/>
          </a:p>
        </p:txBody>
      </p:sp>
    </p:spTree>
    <p:extLst>
      <p:ext uri="{BB962C8B-B14F-4D97-AF65-F5344CB8AC3E}">
        <p14:creationId xmlns:p14="http://schemas.microsoft.com/office/powerpoint/2010/main" val="817527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30</a:t>
            </a:fld>
            <a:endParaRPr/>
          </a:p>
        </p:txBody>
      </p:sp>
      <p:pic>
        <p:nvPicPr>
          <p:cNvPr id="4" name="Image 3">
            <a:extLst>
              <a:ext uri="{FF2B5EF4-FFF2-40B4-BE49-F238E27FC236}">
                <a16:creationId xmlns:a16="http://schemas.microsoft.com/office/drawing/2014/main" id="{E19F614D-F163-4061-9972-B2332D9F8600}"/>
              </a:ext>
            </a:extLst>
          </p:cNvPr>
          <p:cNvPicPr>
            <a:picLocks noChangeAspect="1"/>
          </p:cNvPicPr>
          <p:nvPr/>
        </p:nvPicPr>
        <p:blipFill>
          <a:blip r:embed="rId3"/>
          <a:stretch>
            <a:fillRect/>
          </a:stretch>
        </p:blipFill>
        <p:spPr>
          <a:xfrm>
            <a:off x="2500312" y="1262053"/>
            <a:ext cx="7191375" cy="5219700"/>
          </a:xfrm>
          <a:prstGeom prst="rect">
            <a:avLst/>
          </a:prstGeom>
        </p:spPr>
      </p:pic>
    </p:spTree>
    <p:extLst>
      <p:ext uri="{BB962C8B-B14F-4D97-AF65-F5344CB8AC3E}">
        <p14:creationId xmlns:p14="http://schemas.microsoft.com/office/powerpoint/2010/main" val="4169678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Attribute (field, variable, feature)</a:t>
            </a:r>
          </a:p>
          <a:p>
            <a:pPr marL="685800" lvl="1" indent="-182880">
              <a:spcBef>
                <a:spcPts val="0"/>
              </a:spcBef>
              <a:buSzPts val="1920"/>
            </a:pPr>
            <a:r>
              <a:rPr lang="en-US" sz="2200" dirty="0"/>
              <a:t>A quantity describing an instance. An attribute has a domain defined by the attribute type, which denotes the values that can be taken by an attribute. The following domain types are common: </a:t>
            </a:r>
          </a:p>
          <a:p>
            <a:pPr marL="685800" lvl="1" indent="-182880">
              <a:spcBef>
                <a:spcPts val="0"/>
              </a:spcBef>
              <a:buSzPts val="1920"/>
            </a:pPr>
            <a:endParaRPr lang="en-US" sz="2200" dirty="0"/>
          </a:p>
          <a:p>
            <a:pPr marL="1143000" lvl="2" indent="-182880">
              <a:spcBef>
                <a:spcPts val="0"/>
              </a:spcBef>
              <a:buSzPts val="1920"/>
            </a:pPr>
            <a:r>
              <a:rPr lang="en-US" sz="2400" dirty="0"/>
              <a:t>Categorical: A finite number of discrete values. The type nominal denotes that there is no ordering between the values, such as last names and colors. The type ordinal denotes that there is an ordering, such as in an attribute taking on the values low, medium, or high. </a:t>
            </a:r>
          </a:p>
          <a:p>
            <a:pPr marL="1143000" lvl="2" indent="-182880">
              <a:spcBef>
                <a:spcPts val="0"/>
              </a:spcBef>
              <a:buSzPts val="1920"/>
            </a:pPr>
            <a:endParaRPr lang="en-US" sz="2400" dirty="0"/>
          </a:p>
          <a:p>
            <a:pPr marL="1143000" lvl="2" indent="-182880">
              <a:spcBef>
                <a:spcPts val="0"/>
              </a:spcBef>
              <a:buSzPts val="1920"/>
            </a:pPr>
            <a:r>
              <a:rPr lang="en-US" sz="2400" dirty="0"/>
              <a:t>Continuous (quantitative): Commonly, subset of real numbers, where there is a measurable difference between the possible values. Integers are usually treated as continuous in practical problems.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31</a:t>
            </a:fld>
            <a:endParaRPr/>
          </a:p>
        </p:txBody>
      </p:sp>
    </p:spTree>
    <p:extLst>
      <p:ext uri="{BB962C8B-B14F-4D97-AF65-F5344CB8AC3E}">
        <p14:creationId xmlns:p14="http://schemas.microsoft.com/office/powerpoint/2010/main" val="1616479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A feature is the specification of an attribute and its value. </a:t>
            </a:r>
          </a:p>
          <a:p>
            <a:pPr marL="685800" lvl="1" indent="-182880">
              <a:spcBef>
                <a:spcPts val="0"/>
              </a:spcBef>
              <a:buSzPts val="1920"/>
            </a:pPr>
            <a:r>
              <a:rPr lang="en-US" sz="2200" dirty="0"/>
              <a:t>For example, color is an attribute. ``Color is blue'' is a feature of an example. </a:t>
            </a:r>
          </a:p>
          <a:p>
            <a:pPr marL="685800" lvl="1" indent="-182880">
              <a:spcBef>
                <a:spcPts val="0"/>
              </a:spcBef>
              <a:buSzPts val="1920"/>
            </a:pPr>
            <a:r>
              <a:rPr lang="en-US" sz="2200" dirty="0"/>
              <a:t>Many transformations to the attribute set leave the feature set unchanged (for example, regrouping attribute values or transforming multi-valued attributes to binary attributes). </a:t>
            </a:r>
          </a:p>
          <a:p>
            <a:pPr marL="685800" lvl="1" indent="-182880">
              <a:spcBef>
                <a:spcPts val="0"/>
              </a:spcBef>
              <a:buSzPts val="1920"/>
            </a:pPr>
            <a:r>
              <a:rPr lang="en-US" sz="2200" dirty="0"/>
              <a:t>Some authors use feature as a synonym for attribute (e.g., in feature-subset selection). </a:t>
            </a:r>
          </a:p>
          <a:p>
            <a:pPr marL="228600" indent="-182880">
              <a:spcBef>
                <a:spcPts val="0"/>
              </a:spcBef>
              <a:buSzPts val="1920"/>
            </a:pPr>
            <a:endParaRPr lang="en-US" dirty="0"/>
          </a:p>
          <a:p>
            <a:pPr marL="45720" indent="0">
              <a:spcBef>
                <a:spcPts val="0"/>
              </a:spcBef>
              <a:buSzPts val="1920"/>
              <a:buNone/>
            </a:pPr>
            <a:endParaRPr lang="en-US" dirty="0"/>
          </a:p>
          <a:p>
            <a:pPr marL="228600" indent="-182880">
              <a:spcBef>
                <a:spcPts val="0"/>
              </a:spcBef>
              <a:buSzPts val="1920"/>
            </a:pPr>
            <a:r>
              <a:rPr lang="en-US" dirty="0"/>
              <a:t>Data set: A schema and a set of instances matching the schema. Generally, no ordering on instances is assumed. Most machine learning work uses a single fixed-format table.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32</a:t>
            </a:fld>
            <a:endParaRPr/>
          </a:p>
        </p:txBody>
      </p:sp>
    </p:spTree>
    <p:extLst>
      <p:ext uri="{BB962C8B-B14F-4D97-AF65-F5344CB8AC3E}">
        <p14:creationId xmlns:p14="http://schemas.microsoft.com/office/powerpoint/2010/main" val="3997634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ML Terminology</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dirty="0"/>
              <a:t>Instance (example, case, record): A single object of the world from which a model will be learned, or on which a model will be used (e.g., for prediction). In most machine learning work, instances are described by feature vectors; some work uses more complex representations (e.g., containing relations between instances or between parts of instances).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33</a:t>
            </a:fld>
            <a:endParaRPr/>
          </a:p>
        </p:txBody>
      </p:sp>
    </p:spTree>
    <p:extLst>
      <p:ext uri="{BB962C8B-B14F-4D97-AF65-F5344CB8AC3E}">
        <p14:creationId xmlns:p14="http://schemas.microsoft.com/office/powerpoint/2010/main" val="2811911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Problem with Data Science</a:t>
            </a:r>
          </a:p>
          <a:p>
            <a:pPr marL="228600" lvl="0" indent="-182880">
              <a:lnSpc>
                <a:spcPct val="100000"/>
              </a:lnSpc>
              <a:spcBef>
                <a:spcPts val="0"/>
              </a:spcBef>
              <a:buSzPts val="1920"/>
            </a:pPr>
            <a:endParaRPr lang="en-US" dirty="0"/>
          </a:p>
          <a:p>
            <a:pPr marL="228600" indent="-182880">
              <a:spcBef>
                <a:spcPts val="0"/>
              </a:spcBef>
              <a:buSzPts val="1920"/>
            </a:pPr>
            <a:r>
              <a:rPr lang="en-US" dirty="0"/>
              <a:t>Most organizations still face a data scientist bottleneck. </a:t>
            </a:r>
          </a:p>
          <a:p>
            <a:pPr marL="685800" lvl="1" indent="-182880">
              <a:spcBef>
                <a:spcPts val="0"/>
              </a:spcBef>
              <a:buSzPts val="1920"/>
            </a:pPr>
            <a:r>
              <a:rPr lang="en-US" dirty="0"/>
              <a:t>People want to do data science, they want to use machine learning models in production, but they can’t achieve this because they don’t have the required resources. </a:t>
            </a:r>
          </a:p>
          <a:p>
            <a:pPr marL="685800" lvl="1" indent="-182880">
              <a:spcBef>
                <a:spcPts val="0"/>
              </a:spcBef>
              <a:buSzPts val="1920"/>
            </a:pPr>
            <a:r>
              <a:rPr lang="en-US" dirty="0"/>
              <a:t>While colleges and others try to create as many data scientists as possible, it’s just not happening fast enough and it’s hard to hire them.</a:t>
            </a:r>
          </a:p>
          <a:p>
            <a:pPr marL="228600" lvl="0" indent="-182880">
              <a:lnSpc>
                <a:spcPct val="100000"/>
              </a:lnSpc>
              <a:spcBef>
                <a:spcPts val="0"/>
              </a:spcBef>
              <a:buSzPts val="1920"/>
            </a:pPr>
            <a:r>
              <a:rPr lang="en-US" dirty="0"/>
              <a:t>The potential solution comes with two different flavors</a:t>
            </a:r>
          </a:p>
          <a:p>
            <a:pPr marL="685800" lvl="1" indent="-182880">
              <a:spcBef>
                <a:spcPts val="0"/>
              </a:spcBef>
              <a:buSzPts val="1920"/>
            </a:pPr>
            <a:r>
              <a:rPr lang="en-US" dirty="0"/>
              <a:t>The first flavor – let’s empower more people to do the work data scientists do. So, that means we need to make this a little bit simpler because data science, in general, and machine learning is just too hard. If data preparation is such an important part of data science, we need to make that simpler as well. </a:t>
            </a:r>
          </a:p>
          <a:p>
            <a:pPr marL="685800" lvl="1" indent="-182880">
              <a:spcBef>
                <a:spcPts val="0"/>
              </a:spcBef>
              <a:buSzPts val="1920"/>
            </a:pPr>
            <a:r>
              <a:rPr lang="en-US" dirty="0"/>
              <a:t>The other flavor – let’s make sure that the resources we currently have, or we are going to hire in the future, are more productive.</a:t>
            </a:r>
          </a:p>
          <a:p>
            <a:pPr marL="45720" lvl="0" indent="0" algn="ctr">
              <a:lnSpc>
                <a:spcPct val="100000"/>
              </a:lnSpc>
              <a:spcBef>
                <a:spcPts val="0"/>
              </a:spcBef>
              <a:buSzPts val="1920"/>
              <a:buNone/>
            </a:pPr>
            <a:r>
              <a:rPr lang="en-US" b="1" dirty="0"/>
              <a:t>So now, how does data preparation play an important role here?</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34</a:t>
            </a:fld>
            <a:endParaRPr/>
          </a:p>
        </p:txBody>
      </p:sp>
    </p:spTree>
    <p:extLst>
      <p:ext uri="{BB962C8B-B14F-4D97-AF65-F5344CB8AC3E}">
        <p14:creationId xmlns:p14="http://schemas.microsoft.com/office/powerpoint/2010/main" val="41946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do data scientists spend the most time doing?</a:t>
            </a:r>
          </a:p>
          <a:p>
            <a:pPr marL="228600" lvl="0" indent="-182880">
              <a:lnSpc>
                <a:spcPct val="100000"/>
              </a:lnSpc>
              <a:spcBef>
                <a:spcPts val="0"/>
              </a:spcBef>
              <a:buSzPts val="1920"/>
            </a:pPr>
            <a:endParaRPr lang="en-US" b="1" dirty="0"/>
          </a:p>
          <a:p>
            <a:pPr marL="228600" lvl="0" indent="-182880">
              <a:lnSpc>
                <a:spcPct val="100000"/>
              </a:lnSpc>
              <a:spcBef>
                <a:spcPts val="0"/>
              </a:spcBef>
              <a:buSzPts val="1920"/>
            </a:pPr>
            <a:r>
              <a:rPr lang="en-US" dirty="0"/>
              <a:t>We all keep saying that 80% of our work as machine learning experts and data scientists is preparing the data. </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35</a:t>
            </a:fld>
            <a:endParaRPr/>
          </a:p>
        </p:txBody>
      </p:sp>
      <p:pic>
        <p:nvPicPr>
          <p:cNvPr id="3" name="Image 2">
            <a:extLst>
              <a:ext uri="{FF2B5EF4-FFF2-40B4-BE49-F238E27FC236}">
                <a16:creationId xmlns:a16="http://schemas.microsoft.com/office/drawing/2014/main" id="{55B40B40-57BA-4450-9939-10D8D6ADAA3F}"/>
              </a:ext>
            </a:extLst>
          </p:cNvPr>
          <p:cNvPicPr>
            <a:picLocks noChangeAspect="1"/>
          </p:cNvPicPr>
          <p:nvPr/>
        </p:nvPicPr>
        <p:blipFill>
          <a:blip r:embed="rId3"/>
          <a:stretch>
            <a:fillRect/>
          </a:stretch>
        </p:blipFill>
        <p:spPr>
          <a:xfrm>
            <a:off x="5242935" y="2875663"/>
            <a:ext cx="6536619" cy="3671252"/>
          </a:xfrm>
          <a:prstGeom prst="rect">
            <a:avLst/>
          </a:prstGeom>
        </p:spPr>
      </p:pic>
      <p:sp>
        <p:nvSpPr>
          <p:cNvPr id="4" name="Rectangle 3">
            <a:extLst>
              <a:ext uri="{FF2B5EF4-FFF2-40B4-BE49-F238E27FC236}">
                <a16:creationId xmlns:a16="http://schemas.microsoft.com/office/drawing/2014/main" id="{31BDD76E-5DB3-4430-97CC-86A858CB37A8}"/>
              </a:ext>
            </a:extLst>
          </p:cNvPr>
          <p:cNvSpPr/>
          <p:nvPr/>
        </p:nvSpPr>
        <p:spPr>
          <a:xfrm>
            <a:off x="503433" y="4203457"/>
            <a:ext cx="4824413" cy="1015663"/>
          </a:xfrm>
          <a:prstGeom prst="rect">
            <a:avLst/>
          </a:prstGeom>
        </p:spPr>
        <p:txBody>
          <a:bodyPr wrap="square">
            <a:spAutoFit/>
          </a:bodyPr>
          <a:lstStyle/>
          <a:p>
            <a:r>
              <a:rPr lang="en-US" sz="2000" dirty="0">
                <a:latin typeface="Corbel" panose="020B0503020204020204" pitchFamily="34" charset="0"/>
              </a:rPr>
              <a:t>So, we spend more than 80% on data preparation. That’s probably because we love it so much, right? Wrong.</a:t>
            </a:r>
            <a:endParaRPr lang="fr-FR" sz="2000" dirty="0">
              <a:latin typeface="Corbel" panose="020B0503020204020204" pitchFamily="34" charset="0"/>
            </a:endParaRPr>
          </a:p>
        </p:txBody>
      </p:sp>
    </p:spTree>
    <p:extLst>
      <p:ext uri="{BB962C8B-B14F-4D97-AF65-F5344CB8AC3E}">
        <p14:creationId xmlns:p14="http://schemas.microsoft.com/office/powerpoint/2010/main" val="2837035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What’s the least enjoyable part of data science?</a:t>
            </a:r>
          </a:p>
          <a:p>
            <a:pPr marL="228600" lvl="0" indent="-182880">
              <a:lnSpc>
                <a:spcPct val="100000"/>
              </a:lnSpc>
              <a:spcBef>
                <a:spcPts val="0"/>
              </a:spcBef>
              <a:buSzPts val="1920"/>
            </a:pPr>
            <a:r>
              <a:rPr lang="en-US" dirty="0"/>
              <a:t>we spend 80% of our time there, and we don’t even enjoy it that much. I mean, that’s horrible, but it’s reality.</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36</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503433" y="4203456"/>
            <a:ext cx="3692647" cy="707886"/>
          </a:xfrm>
          <a:prstGeom prst="rect">
            <a:avLst/>
          </a:prstGeom>
        </p:spPr>
        <p:txBody>
          <a:bodyPr wrap="square">
            <a:spAutoFit/>
          </a:bodyPr>
          <a:lstStyle/>
          <a:p>
            <a:r>
              <a:rPr lang="en-US" sz="2000" dirty="0">
                <a:latin typeface="Corbel" panose="020B0503020204020204" pitchFamily="34" charset="0"/>
              </a:rPr>
              <a:t>57% said it’s cleaning and organizing data</a:t>
            </a:r>
            <a:endParaRPr lang="fr-FR" sz="2000" dirty="0">
              <a:latin typeface="Corbel" panose="020B0503020204020204" pitchFamily="34" charset="0"/>
            </a:endParaRPr>
          </a:p>
        </p:txBody>
      </p:sp>
      <p:pic>
        <p:nvPicPr>
          <p:cNvPr id="5" name="Image 4">
            <a:extLst>
              <a:ext uri="{FF2B5EF4-FFF2-40B4-BE49-F238E27FC236}">
                <a16:creationId xmlns:a16="http://schemas.microsoft.com/office/drawing/2014/main" id="{95AC47C6-AF3F-49B0-A64D-9A5EB0AA8256}"/>
              </a:ext>
            </a:extLst>
          </p:cNvPr>
          <p:cNvPicPr>
            <a:picLocks noChangeAspect="1"/>
          </p:cNvPicPr>
          <p:nvPr/>
        </p:nvPicPr>
        <p:blipFill>
          <a:blip r:embed="rId3"/>
          <a:stretch>
            <a:fillRect/>
          </a:stretch>
        </p:blipFill>
        <p:spPr>
          <a:xfrm>
            <a:off x="4515803" y="2469878"/>
            <a:ext cx="7371398" cy="4119077"/>
          </a:xfrm>
          <a:prstGeom prst="rect">
            <a:avLst/>
          </a:prstGeom>
        </p:spPr>
      </p:pic>
    </p:spTree>
    <p:extLst>
      <p:ext uri="{BB962C8B-B14F-4D97-AF65-F5344CB8AC3E}">
        <p14:creationId xmlns:p14="http://schemas.microsoft.com/office/powerpoint/2010/main" val="31910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Why data preparation is so important?</a:t>
            </a:r>
          </a:p>
          <a:p>
            <a:pPr marL="228600" lvl="0" indent="-182880">
              <a:lnSpc>
                <a:spcPct val="100000"/>
              </a:lnSpc>
              <a:spcBef>
                <a:spcPts val="0"/>
              </a:spcBef>
              <a:buSzPts val="1920"/>
            </a:pPr>
            <a:endParaRPr lang="en-US" dirty="0"/>
          </a:p>
          <a:p>
            <a:pPr marL="228600" lvl="0" indent="-182880">
              <a:lnSpc>
                <a:spcPct val="100000"/>
              </a:lnSpc>
              <a:spcBef>
                <a:spcPts val="0"/>
              </a:spcBef>
              <a:buSzPts val="1920"/>
            </a:pPr>
            <a:r>
              <a:rPr lang="en-US" dirty="0"/>
              <a:t>Data preparation is a multi-step process that involves data collection, cleaning &amp; preprocessing, feature engineering, and labeling. These steps play an important role in the overall quality of your machine learning model, as they build on each other to ensure a model performs to expectations.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37</a:t>
            </a:fld>
            <a:endParaRPr/>
          </a:p>
        </p:txBody>
      </p:sp>
    </p:spTree>
    <p:extLst>
      <p:ext uri="{BB962C8B-B14F-4D97-AF65-F5344CB8AC3E}">
        <p14:creationId xmlns:p14="http://schemas.microsoft.com/office/powerpoint/2010/main" val="1023743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What makes data preparation so difficult?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38</a:t>
            </a:fld>
            <a:endParaRPr/>
          </a:p>
        </p:txBody>
      </p:sp>
      <p:sp>
        <p:nvSpPr>
          <p:cNvPr id="4" name="Rectangle 3">
            <a:extLst>
              <a:ext uri="{FF2B5EF4-FFF2-40B4-BE49-F238E27FC236}">
                <a16:creationId xmlns:a16="http://schemas.microsoft.com/office/drawing/2014/main" id="{31BDD76E-5DB3-4430-97CC-86A858CB37A8}"/>
              </a:ext>
            </a:extLst>
          </p:cNvPr>
          <p:cNvSpPr/>
          <p:nvPr/>
        </p:nvSpPr>
        <p:spPr>
          <a:xfrm>
            <a:off x="728981" y="3126496"/>
            <a:ext cx="3692647" cy="2246769"/>
          </a:xfrm>
          <a:prstGeom prst="rect">
            <a:avLst/>
          </a:prstGeom>
        </p:spPr>
        <p:txBody>
          <a:bodyPr wrap="square">
            <a:spAutoFit/>
          </a:bodyPr>
          <a:lstStyle/>
          <a:p>
            <a:pPr marL="457200" indent="-457200">
              <a:buFont typeface="+mj-lt"/>
              <a:buAutoNum type="arabicPeriod"/>
            </a:pPr>
            <a:r>
              <a:rPr lang="en-US" sz="2000" dirty="0">
                <a:latin typeface="Corbel" panose="020B0503020204020204" pitchFamily="34" charset="0"/>
              </a:rPr>
              <a:t>Code-based approach to data science: Python, R</a:t>
            </a:r>
          </a:p>
          <a:p>
            <a:pPr marL="457200" indent="-457200">
              <a:buFont typeface="+mj-lt"/>
              <a:buAutoNum type="arabicPeriod"/>
            </a:pPr>
            <a:r>
              <a:rPr lang="en-US" sz="2000" dirty="0">
                <a:latin typeface="Corbel" panose="020B0503020204020204" pitchFamily="34" charset="0"/>
              </a:rPr>
              <a:t>Process-based approach to data science: orange, </a:t>
            </a:r>
            <a:r>
              <a:rPr lang="en-US" sz="2000" dirty="0" err="1">
                <a:latin typeface="Corbel" panose="020B0503020204020204" pitchFamily="34" charset="0"/>
              </a:rPr>
              <a:t>rapidminer</a:t>
            </a:r>
            <a:endParaRPr lang="en-US" sz="2000" dirty="0">
              <a:latin typeface="Corbel" panose="020B0503020204020204" pitchFamily="34" charset="0"/>
            </a:endParaRPr>
          </a:p>
          <a:p>
            <a:pPr marL="457200" indent="-457200">
              <a:buFont typeface="+mj-lt"/>
              <a:buAutoNum type="arabicPeriod"/>
            </a:pPr>
            <a:r>
              <a:rPr lang="en-US" sz="2000" dirty="0">
                <a:latin typeface="Corbel" panose="020B0503020204020204" pitchFamily="34" charset="0"/>
              </a:rPr>
              <a:t>Data-centric approach to data science: Excel</a:t>
            </a:r>
            <a:endParaRPr lang="fr-FR" sz="2000" dirty="0">
              <a:latin typeface="Corbel" panose="020B0503020204020204" pitchFamily="34" charset="0"/>
            </a:endParaRPr>
          </a:p>
        </p:txBody>
      </p:sp>
      <p:pic>
        <p:nvPicPr>
          <p:cNvPr id="3" name="Image 2">
            <a:extLst>
              <a:ext uri="{FF2B5EF4-FFF2-40B4-BE49-F238E27FC236}">
                <a16:creationId xmlns:a16="http://schemas.microsoft.com/office/drawing/2014/main" id="{74BA8947-BFCD-4B3A-B3E7-09F17A6BDAA6}"/>
              </a:ext>
            </a:extLst>
          </p:cNvPr>
          <p:cNvPicPr>
            <a:picLocks noChangeAspect="1"/>
          </p:cNvPicPr>
          <p:nvPr/>
        </p:nvPicPr>
        <p:blipFill>
          <a:blip r:embed="rId3"/>
          <a:stretch>
            <a:fillRect/>
          </a:stretch>
        </p:blipFill>
        <p:spPr>
          <a:xfrm>
            <a:off x="4591050" y="2337117"/>
            <a:ext cx="7315195" cy="4069275"/>
          </a:xfrm>
          <a:prstGeom prst="rect">
            <a:avLst/>
          </a:prstGeom>
        </p:spPr>
      </p:pic>
    </p:spTree>
    <p:extLst>
      <p:ext uri="{BB962C8B-B14F-4D97-AF65-F5344CB8AC3E}">
        <p14:creationId xmlns:p14="http://schemas.microsoft.com/office/powerpoint/2010/main" val="2888613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preparation problem</a:t>
            </a:r>
            <a:endParaRPr lang="en-US"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b="1" dirty="0"/>
              <a:t>The path to be a data scientist</a:t>
            </a:r>
          </a:p>
          <a:p>
            <a:pPr marL="228600" lvl="0" indent="-182880">
              <a:lnSpc>
                <a:spcPct val="100000"/>
              </a:lnSpc>
              <a:spcBef>
                <a:spcPts val="0"/>
              </a:spcBef>
              <a:buSzPts val="1920"/>
            </a:pPr>
            <a:endParaRPr lang="en-US"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39</a:t>
            </a:fld>
            <a:endParaRPr/>
          </a:p>
        </p:txBody>
      </p:sp>
      <p:pic>
        <p:nvPicPr>
          <p:cNvPr id="5" name="Image 4">
            <a:extLst>
              <a:ext uri="{FF2B5EF4-FFF2-40B4-BE49-F238E27FC236}">
                <a16:creationId xmlns:a16="http://schemas.microsoft.com/office/drawing/2014/main" id="{5BC1B4BA-1820-4886-91D0-35547CD86ED6}"/>
              </a:ext>
            </a:extLst>
          </p:cNvPr>
          <p:cNvPicPr>
            <a:picLocks noChangeAspect="1"/>
          </p:cNvPicPr>
          <p:nvPr/>
        </p:nvPicPr>
        <p:blipFill>
          <a:blip r:embed="rId3"/>
          <a:stretch>
            <a:fillRect/>
          </a:stretch>
        </p:blipFill>
        <p:spPr>
          <a:xfrm>
            <a:off x="1543670" y="2149824"/>
            <a:ext cx="9326650" cy="4256568"/>
          </a:xfrm>
          <a:prstGeom prst="rect">
            <a:avLst/>
          </a:prstGeom>
        </p:spPr>
      </p:pic>
    </p:spTree>
    <p:extLst>
      <p:ext uri="{BB962C8B-B14F-4D97-AF65-F5344CB8AC3E}">
        <p14:creationId xmlns:p14="http://schemas.microsoft.com/office/powerpoint/2010/main" val="1203709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en-US" spc="-6" dirty="0"/>
              <a:t>Data </a:t>
            </a:r>
            <a:r>
              <a:rPr lang="en-US" spc="-12" dirty="0"/>
              <a:t>Science </a:t>
            </a:r>
            <a:r>
              <a:rPr lang="en-US" spc="-6" dirty="0"/>
              <a:t>is: </a:t>
            </a:r>
            <a:r>
              <a:rPr lang="en-US" dirty="0">
                <a:solidFill>
                  <a:srgbClr val="FF0000"/>
                </a:solidFill>
              </a:rPr>
              <a:t>making sense </a:t>
            </a:r>
            <a:r>
              <a:rPr lang="en-US" spc="-6" dirty="0">
                <a:solidFill>
                  <a:srgbClr val="FF0000"/>
                </a:solidFill>
              </a:rPr>
              <a:t>of</a:t>
            </a:r>
            <a:r>
              <a:rPr lang="en-US" spc="-49" dirty="0">
                <a:solidFill>
                  <a:srgbClr val="FF0000"/>
                </a:solidFill>
              </a:rPr>
              <a:t> </a:t>
            </a:r>
            <a:r>
              <a:rPr lang="en-US" spc="-6" dirty="0">
                <a:solidFill>
                  <a:srgbClr val="FF0000"/>
                </a:solidFill>
              </a:rPr>
              <a:t>Data</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Lots of Data =&gt; </a:t>
            </a:r>
            <a:r>
              <a:rPr lang="en-US" sz="2400" dirty="0">
                <a:solidFill>
                  <a:srgbClr val="FF0000"/>
                </a:solidFill>
              </a:rPr>
              <a:t>Lots of Analysis </a:t>
            </a:r>
            <a:r>
              <a:rPr lang="en-US" sz="2400" dirty="0"/>
              <a:t>=&gt; Lots of Jobs</a:t>
            </a:r>
          </a:p>
          <a:p>
            <a:pPr marL="685800" lvl="1" indent="-182880">
              <a:spcBef>
                <a:spcPts val="0"/>
              </a:spcBef>
              <a:buSzPts val="1920"/>
            </a:pPr>
            <a:endParaRPr lang="en-US" sz="2200" dirty="0"/>
          </a:p>
          <a:p>
            <a:pPr marL="685800" lvl="1" indent="-182880">
              <a:spcBef>
                <a:spcPts val="0"/>
              </a:spcBef>
              <a:buSzPts val="1920"/>
            </a:pPr>
            <a:r>
              <a:rPr lang="en-US" sz="2200" dirty="0"/>
              <a:t>Multidisciplinary study of data collections for analysis, prediction, learning and  prevention.</a:t>
            </a:r>
          </a:p>
          <a:p>
            <a:pPr marL="685800" lvl="1" indent="-182880">
              <a:spcBef>
                <a:spcPts val="0"/>
              </a:spcBef>
              <a:buSzPts val="1920"/>
            </a:pPr>
            <a:r>
              <a:rPr lang="en-US" sz="2200" dirty="0"/>
              <a:t>Utilized in a wide variety of industries.</a:t>
            </a:r>
          </a:p>
          <a:p>
            <a:pPr marL="685800" lvl="1" indent="-182880">
              <a:spcBef>
                <a:spcPts val="0"/>
              </a:spcBef>
              <a:buSzPts val="1920"/>
            </a:pPr>
            <a:r>
              <a:rPr lang="en-US" sz="2200" dirty="0"/>
              <a:t>Involves both structured or unstructured data sources.</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4</a:t>
            </a:fld>
            <a:endParaRPr/>
          </a:p>
        </p:txBody>
      </p:sp>
    </p:spTree>
    <p:extLst>
      <p:ext uri="{BB962C8B-B14F-4D97-AF65-F5344CB8AC3E}">
        <p14:creationId xmlns:p14="http://schemas.microsoft.com/office/powerpoint/2010/main" val="1511243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lvl="0">
              <a:buSzPts val="4400"/>
            </a:pPr>
            <a:r>
              <a:rPr lang="fr-FR" spc="-6" dirty="0"/>
              <a:t>Data </a:t>
            </a:r>
            <a:r>
              <a:rPr lang="fr-FR" spc="-12" dirty="0"/>
              <a:t>Science </a:t>
            </a:r>
            <a:r>
              <a:rPr lang="fr-FR" spc="-6" dirty="0" err="1"/>
              <a:t>is</a:t>
            </a:r>
            <a:r>
              <a:rPr lang="fr-FR" spc="-6" dirty="0"/>
              <a:t>:</a:t>
            </a:r>
            <a:r>
              <a:rPr lang="fr-FR" spc="-43" dirty="0"/>
              <a:t> </a:t>
            </a:r>
            <a:r>
              <a:rPr lang="fr-FR" dirty="0" err="1">
                <a:solidFill>
                  <a:srgbClr val="FF0000"/>
                </a:solidFill>
              </a:rPr>
              <a:t>multidisciplinary</a:t>
            </a:r>
            <a:endParaRPr dirty="0">
              <a:solidFill>
                <a:srgbClr val="FF0000"/>
              </a:solidFill>
            </a:endParaRP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Statisticians</a:t>
            </a:r>
          </a:p>
          <a:p>
            <a:pPr marL="228600" lvl="0" indent="-182880">
              <a:lnSpc>
                <a:spcPct val="100000"/>
              </a:lnSpc>
              <a:spcBef>
                <a:spcPts val="0"/>
              </a:spcBef>
              <a:buSzPts val="1920"/>
            </a:pPr>
            <a:r>
              <a:rPr lang="en-US" sz="2400" dirty="0"/>
              <a:t>Mathematicians</a:t>
            </a:r>
          </a:p>
          <a:p>
            <a:pPr marL="228600" lvl="0" indent="-182880">
              <a:lnSpc>
                <a:spcPct val="100000"/>
              </a:lnSpc>
              <a:spcBef>
                <a:spcPts val="0"/>
              </a:spcBef>
              <a:buSzPts val="1920"/>
            </a:pPr>
            <a:r>
              <a:rPr lang="en-US" sz="2400" dirty="0"/>
              <a:t>Computer Scientists in</a:t>
            </a:r>
          </a:p>
          <a:p>
            <a:pPr marL="685800" lvl="1" indent="-182880">
              <a:spcBef>
                <a:spcPts val="0"/>
              </a:spcBef>
              <a:buSzPts val="1920"/>
            </a:pPr>
            <a:r>
              <a:rPr lang="en-US" sz="2200" dirty="0"/>
              <a:t>Data mining</a:t>
            </a:r>
          </a:p>
          <a:p>
            <a:pPr marL="685800" lvl="1" indent="-182880">
              <a:spcBef>
                <a:spcPts val="0"/>
              </a:spcBef>
              <a:buSzPts val="1920"/>
            </a:pPr>
            <a:r>
              <a:rPr lang="en-US" sz="2200" dirty="0"/>
              <a:t>Artificial Intelligence &amp; Machine Learning</a:t>
            </a:r>
          </a:p>
          <a:p>
            <a:pPr marL="685800" lvl="1" indent="-182880">
              <a:spcBef>
                <a:spcPts val="0"/>
              </a:spcBef>
              <a:buSzPts val="1920"/>
            </a:pPr>
            <a:r>
              <a:rPr lang="en-US" sz="2200" dirty="0"/>
              <a:t>Systems Development and Integration</a:t>
            </a:r>
          </a:p>
          <a:p>
            <a:pPr marL="685800" lvl="1" indent="-182880">
              <a:spcBef>
                <a:spcPts val="0"/>
              </a:spcBef>
              <a:buSzPts val="1920"/>
            </a:pPr>
            <a:r>
              <a:rPr lang="en-US" sz="2200" dirty="0"/>
              <a:t>Database development</a:t>
            </a:r>
          </a:p>
          <a:p>
            <a:pPr marL="685800" lvl="1" indent="-182880">
              <a:spcBef>
                <a:spcPts val="0"/>
              </a:spcBef>
              <a:buSzPts val="1920"/>
            </a:pPr>
            <a:r>
              <a:rPr lang="en-US" sz="2200" dirty="0"/>
              <a:t>Analytics</a:t>
            </a:r>
          </a:p>
          <a:p>
            <a:pPr marL="228600" lvl="0" indent="-182880">
              <a:lnSpc>
                <a:spcPct val="100000"/>
              </a:lnSpc>
              <a:spcBef>
                <a:spcPts val="0"/>
              </a:spcBef>
              <a:buSzPts val="1920"/>
            </a:pPr>
            <a:r>
              <a:rPr lang="en-US" sz="2400" dirty="0"/>
              <a:t>Domain Experts</a:t>
            </a:r>
          </a:p>
          <a:p>
            <a:pPr marL="685800" lvl="1" indent="-182880">
              <a:spcBef>
                <a:spcPts val="0"/>
              </a:spcBef>
              <a:buSzPts val="1920"/>
            </a:pPr>
            <a:r>
              <a:rPr lang="en-US" sz="2200" dirty="0"/>
              <a:t>Medical experts</a:t>
            </a:r>
          </a:p>
          <a:p>
            <a:pPr marL="685800" lvl="1" indent="-182880">
              <a:spcBef>
                <a:spcPts val="0"/>
              </a:spcBef>
              <a:buSzPts val="1920"/>
            </a:pPr>
            <a:r>
              <a:rPr lang="en-US" sz="2200" dirty="0"/>
              <a:t>Geneticists</a:t>
            </a:r>
          </a:p>
          <a:p>
            <a:pPr marL="685800" lvl="1" indent="-182880">
              <a:spcBef>
                <a:spcPts val="0"/>
              </a:spcBef>
              <a:buSzPts val="1920"/>
            </a:pPr>
            <a:r>
              <a:rPr lang="en-US" sz="2200" dirty="0"/>
              <a:t>Finance, Business, Economy experts</a:t>
            </a:r>
          </a:p>
          <a:p>
            <a:pPr marL="685800" lvl="1" indent="-182880">
              <a:spcBef>
                <a:spcPts val="0"/>
              </a:spcBef>
              <a:buSzPts val="1920"/>
            </a:pPr>
            <a:r>
              <a:rPr lang="en-US" sz="2200" dirty="0"/>
              <a:t>etc.</a:t>
            </a: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5</a:t>
            </a:fld>
            <a:endParaRPr/>
          </a:p>
        </p:txBody>
      </p:sp>
      <p:pic>
        <p:nvPicPr>
          <p:cNvPr id="4" name="Image 3">
            <a:extLst>
              <a:ext uri="{FF2B5EF4-FFF2-40B4-BE49-F238E27FC236}">
                <a16:creationId xmlns:a16="http://schemas.microsoft.com/office/drawing/2014/main" id="{CF0F9A5D-82A7-4383-8DAB-15E07D7BB47D}"/>
              </a:ext>
            </a:extLst>
          </p:cNvPr>
          <p:cNvPicPr>
            <a:picLocks noChangeAspect="1"/>
          </p:cNvPicPr>
          <p:nvPr/>
        </p:nvPicPr>
        <p:blipFill>
          <a:blip r:embed="rId3"/>
          <a:stretch>
            <a:fillRect/>
          </a:stretch>
        </p:blipFill>
        <p:spPr>
          <a:xfrm>
            <a:off x="7380028" y="1652056"/>
            <a:ext cx="4343400" cy="3695700"/>
          </a:xfrm>
          <a:prstGeom prst="rect">
            <a:avLst/>
          </a:prstGeom>
        </p:spPr>
      </p:pic>
    </p:spTree>
    <p:extLst>
      <p:ext uri="{BB962C8B-B14F-4D97-AF65-F5344CB8AC3E}">
        <p14:creationId xmlns:p14="http://schemas.microsoft.com/office/powerpoint/2010/main" val="2244642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is: </a:t>
            </a:r>
            <a:r>
              <a:rPr lang="en-US" dirty="0">
                <a:solidFill>
                  <a:srgbClr val="FF0000"/>
                </a:solidFill>
              </a:rPr>
              <a:t>about the whole processing  pipeline to extract information out of data</a:t>
            </a:r>
          </a:p>
        </p:txBody>
      </p:sp>
      <p:sp>
        <p:nvSpPr>
          <p:cNvPr id="107" name="Google Shape;107;p15"/>
          <p:cNvSpPr txBox="1">
            <a:spLocks noGrp="1"/>
          </p:cNvSpPr>
          <p:nvPr>
            <p:ph type="body" idx="1"/>
          </p:nvPr>
        </p:nvSpPr>
        <p:spPr>
          <a:xfrm>
            <a:off x="559559" y="1743496"/>
            <a:ext cx="11163869" cy="4329758"/>
          </a:xfrm>
          <a:prstGeom prst="rect">
            <a:avLst/>
          </a:prstGeom>
          <a:noFill/>
          <a:ln>
            <a:noFill/>
          </a:ln>
        </p:spPr>
        <p:txBody>
          <a:bodyPr spcFirstLastPara="1" wrap="square" lIns="91425" tIns="45700" rIns="91425" bIns="45700" anchor="t" anchorCtr="0">
            <a:noAutofit/>
          </a:bodyPr>
          <a:lstStyle/>
          <a:p>
            <a:pPr marL="228600" lvl="0" indent="-182880">
              <a:lnSpc>
                <a:spcPct val="100000"/>
              </a:lnSpc>
              <a:spcBef>
                <a:spcPts val="0"/>
              </a:spcBef>
              <a:buSzPts val="1920"/>
            </a:pPr>
            <a:r>
              <a:rPr lang="en-US" sz="2400" dirty="0"/>
              <a:t>Data Scientist understand and care about the whole data  pipeline:</a:t>
            </a:r>
          </a:p>
          <a:p>
            <a:pPr marL="685800" lvl="1" indent="-182880">
              <a:spcBef>
                <a:spcPts val="0"/>
              </a:spcBef>
              <a:buSzPts val="1920"/>
            </a:pPr>
            <a:r>
              <a:rPr lang="en-US" sz="2200" dirty="0"/>
              <a:t>A data pipeline consists of 3 steps: </a:t>
            </a:r>
          </a:p>
          <a:p>
            <a:pPr marL="1417320" lvl="2" indent="-457200">
              <a:spcBef>
                <a:spcPts val="0"/>
              </a:spcBef>
              <a:buSzPts val="1920"/>
              <a:buFont typeface="+mj-lt"/>
              <a:buAutoNum type="arabicPeriod"/>
            </a:pPr>
            <a:r>
              <a:rPr lang="en-US" sz="2400" dirty="0"/>
              <a:t>Preparing to run a model: </a:t>
            </a:r>
            <a:r>
              <a:rPr lang="en-US" sz="2400" dirty="0">
                <a:solidFill>
                  <a:schemeClr val="accent3"/>
                </a:solidFill>
              </a:rPr>
              <a:t>Gathering, cleaning, integrating, restructuring,  transforming, loading, filtering, deleting,  combining, merging, verifying, extracting,  shaping</a:t>
            </a:r>
          </a:p>
          <a:p>
            <a:pPr marL="1417320" lvl="2" indent="-457200">
              <a:spcBef>
                <a:spcPts val="0"/>
              </a:spcBef>
              <a:buSzPts val="1920"/>
              <a:buFont typeface="+mj-lt"/>
              <a:buAutoNum type="arabicPeriod"/>
            </a:pPr>
            <a:r>
              <a:rPr lang="en-US" sz="2400" dirty="0"/>
              <a:t>Running the model</a:t>
            </a:r>
          </a:p>
          <a:p>
            <a:pPr marL="1417320" lvl="2" indent="-457200">
              <a:spcBef>
                <a:spcPts val="0"/>
              </a:spcBef>
              <a:buSzPts val="1920"/>
              <a:buFont typeface="+mj-lt"/>
              <a:buAutoNum type="arabicPeriod"/>
            </a:pPr>
            <a:r>
              <a:rPr lang="en-US" sz="2400" dirty="0"/>
              <a:t>Communicating the results</a:t>
            </a:r>
          </a:p>
          <a:p>
            <a:pPr marL="685800" lvl="1" indent="-182880">
              <a:spcBef>
                <a:spcPts val="0"/>
              </a:spcBef>
              <a:buSzPts val="1920"/>
            </a:pPr>
            <a:endParaRPr lang="en-US" sz="2200" dirty="0"/>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6</a:t>
            </a:fld>
            <a:endParaRPr/>
          </a:p>
        </p:txBody>
      </p:sp>
    </p:spTree>
    <p:extLst>
      <p:ext uri="{BB962C8B-B14F-4D97-AF65-F5344CB8AC3E}">
        <p14:creationId xmlns:p14="http://schemas.microsoft.com/office/powerpoint/2010/main" val="323566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7</a:t>
            </a:fld>
            <a:endParaRPr/>
          </a:p>
        </p:txBody>
      </p:sp>
      <p:pic>
        <p:nvPicPr>
          <p:cNvPr id="10" name="Picture 2">
            <a:extLst>
              <a:ext uri="{FF2B5EF4-FFF2-40B4-BE49-F238E27FC236}">
                <a16:creationId xmlns:a16="http://schemas.microsoft.com/office/drawing/2014/main" id="{660FE1DF-9662-47C6-BDB6-AF6B825EC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51" y="1643607"/>
            <a:ext cx="10713493" cy="4662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Espace réservé du contenu 2">
            <a:extLst>
              <a:ext uri="{FF2B5EF4-FFF2-40B4-BE49-F238E27FC236}">
                <a16:creationId xmlns:a16="http://schemas.microsoft.com/office/drawing/2014/main" id="{8F14C974-F55D-4C16-8049-82F8D107CAD4}"/>
              </a:ext>
            </a:extLst>
          </p:cNvPr>
          <p:cNvSpPr txBox="1">
            <a:spLocks/>
          </p:cNvSpPr>
          <p:nvPr/>
        </p:nvSpPr>
        <p:spPr>
          <a:xfrm>
            <a:off x="9193411" y="6242576"/>
            <a:ext cx="2439187" cy="31972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spcAft>
                <a:spcPts val="1800"/>
              </a:spcAft>
              <a:buFont typeface="Arial" panose="020B0604020202020204" pitchFamily="34" charset="0"/>
              <a:buChar char="•"/>
              <a:defRPr lang="en-US" sz="3200" kern="1200">
                <a:solidFill>
                  <a:schemeClr val="accent3"/>
                </a:solidFill>
                <a:latin typeface="+mj-lt"/>
                <a:ea typeface="+mn-ea"/>
                <a:cs typeface="+mn-cs"/>
              </a:defRPr>
            </a:lvl1pPr>
            <a:lvl2pPr marL="685800" indent="-228600" algn="l" defTabSz="914400" rtl="0" eaLnBrk="1" latinLnBrk="0" hangingPunct="1">
              <a:lnSpc>
                <a:spcPct val="90000"/>
              </a:lnSpc>
              <a:spcBef>
                <a:spcPts val="500"/>
              </a:spcBef>
              <a:spcAft>
                <a:spcPts val="1800"/>
              </a:spcAft>
              <a:buFont typeface="Arial" panose="020B0604020202020204" pitchFamily="34" charset="0"/>
              <a:buChar char="•"/>
              <a:defRPr lang="en-US" sz="2800" kern="1200">
                <a:solidFill>
                  <a:schemeClr val="accent3"/>
                </a:solidFill>
                <a:latin typeface="+mj-lt"/>
                <a:ea typeface="+mn-ea"/>
                <a:cs typeface="+mn-cs"/>
              </a:defRPr>
            </a:lvl2pPr>
            <a:lvl3pPr marL="1143000" indent="-228600" algn="l" defTabSz="914400" rtl="0" eaLnBrk="1" latinLnBrk="0" hangingPunct="1">
              <a:lnSpc>
                <a:spcPct val="90000"/>
              </a:lnSpc>
              <a:spcBef>
                <a:spcPts val="500"/>
              </a:spcBef>
              <a:spcAft>
                <a:spcPts val="1800"/>
              </a:spcAft>
              <a:buFont typeface="Arial" panose="020B0604020202020204" pitchFamily="34" charset="0"/>
              <a:buChar char="•"/>
              <a:defRPr lang="en-US" sz="2400" kern="1200">
                <a:solidFill>
                  <a:schemeClr val="accent3"/>
                </a:solidFill>
                <a:latin typeface="+mj-lt"/>
                <a:ea typeface="+mn-ea"/>
                <a:cs typeface="+mn-cs"/>
              </a:defRPr>
            </a:lvl3pPr>
            <a:lvl4pPr marL="16002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4pPr>
            <a:lvl5pPr marL="2057400" indent="-228600" algn="l" defTabSz="914400" rtl="0" eaLnBrk="1" latinLnBrk="0" hangingPunct="1">
              <a:lnSpc>
                <a:spcPct val="90000"/>
              </a:lnSpc>
              <a:spcBef>
                <a:spcPts val="500"/>
              </a:spcBef>
              <a:spcAft>
                <a:spcPts val="1800"/>
              </a:spcAft>
              <a:buFont typeface="Arial" panose="020B0604020202020204" pitchFamily="34" charset="0"/>
              <a:buChar char="•"/>
              <a:defRPr lang="en-US" sz="2000" kern="1200">
                <a:solidFill>
                  <a:schemeClr val="accent3"/>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err="1">
                <a:solidFill>
                  <a:schemeClr val="tx1"/>
                </a:solidFill>
              </a:rPr>
              <a:t>LeCun</a:t>
            </a:r>
            <a:r>
              <a:rPr lang="en-US" sz="1600" dirty="0">
                <a:solidFill>
                  <a:schemeClr val="tx1"/>
                </a:solidFill>
              </a:rPr>
              <a:t> et all. SIAM 2018</a:t>
            </a:r>
          </a:p>
        </p:txBody>
      </p:sp>
    </p:spTree>
    <p:extLst>
      <p:ext uri="{BB962C8B-B14F-4D97-AF65-F5344CB8AC3E}">
        <p14:creationId xmlns:p14="http://schemas.microsoft.com/office/powerpoint/2010/main" val="393470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AI zoo</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8</a:t>
            </a:fld>
            <a:endParaRPr/>
          </a:p>
        </p:txBody>
      </p:sp>
      <p:pic>
        <p:nvPicPr>
          <p:cNvPr id="6" name="Picture 2" descr="Résultat de recherche d'images pour &quot;machine learning algorithm&quot;">
            <a:extLst>
              <a:ext uri="{FF2B5EF4-FFF2-40B4-BE49-F238E27FC236}">
                <a16:creationId xmlns:a16="http://schemas.microsoft.com/office/drawing/2014/main" id="{2311E76B-585E-4608-A36E-8373DD933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924" y="1395220"/>
            <a:ext cx="7108488" cy="508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89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559402" y="295696"/>
            <a:ext cx="11166865" cy="1356360"/>
          </a:xfrm>
          <a:prstGeom prst="rect">
            <a:avLst/>
          </a:prstGeom>
          <a:noFill/>
          <a:ln>
            <a:noFill/>
          </a:ln>
        </p:spPr>
        <p:txBody>
          <a:bodyPr spcFirstLastPara="1" wrap="square" lIns="91425" tIns="45700" rIns="91425" bIns="45700" anchor="ctr" anchorCtr="0">
            <a:noAutofit/>
          </a:bodyPr>
          <a:lstStyle/>
          <a:p>
            <a:pPr marL="15657" defTabSz="914400">
              <a:spcBef>
                <a:spcPts val="123"/>
              </a:spcBef>
            </a:pPr>
            <a:r>
              <a:rPr lang="en-US" spc="-6" dirty="0"/>
              <a:t>Data </a:t>
            </a:r>
            <a:r>
              <a:rPr lang="en-US" spc="-12" dirty="0"/>
              <a:t>Science </a:t>
            </a:r>
            <a:r>
              <a:rPr lang="en-US" spc="-6" dirty="0"/>
              <a:t>Success</a:t>
            </a:r>
            <a:endParaRPr lang="en-US" dirty="0">
              <a:solidFill>
                <a:srgbClr val="FF0000"/>
              </a:solidFill>
            </a:endParaRPr>
          </a:p>
        </p:txBody>
      </p:sp>
      <p:sp>
        <p:nvSpPr>
          <p:cNvPr id="108" name="Google Shape;108;p15"/>
          <p:cNvSpPr txBox="1">
            <a:spLocks noGrp="1"/>
          </p:cNvSpPr>
          <p:nvPr>
            <p:ph type="sldNum" idx="12"/>
          </p:nvPr>
        </p:nvSpPr>
        <p:spPr>
          <a:xfrm>
            <a:off x="10017212" y="6223830"/>
            <a:ext cx="170621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fr-FR"/>
              <a:t>9</a:t>
            </a:fld>
            <a:endParaRPr/>
          </a:p>
        </p:txBody>
      </p:sp>
      <p:sp>
        <p:nvSpPr>
          <p:cNvPr id="7" name="object 2">
            <a:extLst>
              <a:ext uri="{FF2B5EF4-FFF2-40B4-BE49-F238E27FC236}">
                <a16:creationId xmlns:a16="http://schemas.microsoft.com/office/drawing/2014/main" id="{F3F2E644-AF56-4FAC-9390-37EF31C6D0D2}"/>
              </a:ext>
            </a:extLst>
          </p:cNvPr>
          <p:cNvSpPr/>
          <p:nvPr/>
        </p:nvSpPr>
        <p:spPr>
          <a:xfrm>
            <a:off x="282256" y="1301626"/>
            <a:ext cx="4500875" cy="4511041"/>
          </a:xfrm>
          <a:prstGeom prst="rect">
            <a:avLst/>
          </a:prstGeom>
          <a:blipFill>
            <a:blip r:embed="rId3" cstate="print"/>
            <a:stretch>
              <a:fillRect/>
            </a:stretch>
          </a:blipFill>
        </p:spPr>
        <p:txBody>
          <a:bodyPr wrap="square" lIns="0" tIns="0" rIns="0" bIns="0" rtlCol="0"/>
          <a:lstStyle/>
          <a:p>
            <a:endParaRPr/>
          </a:p>
        </p:txBody>
      </p:sp>
      <p:pic>
        <p:nvPicPr>
          <p:cNvPr id="5" name="Image 4">
            <a:extLst>
              <a:ext uri="{FF2B5EF4-FFF2-40B4-BE49-F238E27FC236}">
                <a16:creationId xmlns:a16="http://schemas.microsoft.com/office/drawing/2014/main" id="{74BA88FF-FDCD-4AFC-8B29-27370E5EFC89}"/>
              </a:ext>
            </a:extLst>
          </p:cNvPr>
          <p:cNvPicPr>
            <a:picLocks noChangeAspect="1"/>
          </p:cNvPicPr>
          <p:nvPr/>
        </p:nvPicPr>
        <p:blipFill>
          <a:blip r:embed="rId4"/>
          <a:stretch>
            <a:fillRect/>
          </a:stretch>
        </p:blipFill>
        <p:spPr>
          <a:xfrm>
            <a:off x="8604248" y="295696"/>
            <a:ext cx="3305496" cy="2203664"/>
          </a:xfrm>
          <a:prstGeom prst="rect">
            <a:avLst/>
          </a:prstGeom>
        </p:spPr>
      </p:pic>
      <p:pic>
        <p:nvPicPr>
          <p:cNvPr id="8" name="Image 7">
            <a:extLst>
              <a:ext uri="{FF2B5EF4-FFF2-40B4-BE49-F238E27FC236}">
                <a16:creationId xmlns:a16="http://schemas.microsoft.com/office/drawing/2014/main" id="{F85391B6-DE86-4962-9AE7-3B8625771EA8}"/>
              </a:ext>
            </a:extLst>
          </p:cNvPr>
          <p:cNvPicPr>
            <a:picLocks noChangeAspect="1"/>
          </p:cNvPicPr>
          <p:nvPr/>
        </p:nvPicPr>
        <p:blipFill>
          <a:blip r:embed="rId5"/>
          <a:stretch>
            <a:fillRect/>
          </a:stretch>
        </p:blipFill>
        <p:spPr>
          <a:xfrm>
            <a:off x="8615024" y="2506189"/>
            <a:ext cx="3283944" cy="1862612"/>
          </a:xfrm>
          <a:prstGeom prst="rect">
            <a:avLst/>
          </a:prstGeom>
        </p:spPr>
      </p:pic>
      <p:pic>
        <p:nvPicPr>
          <p:cNvPr id="10" name="Image 9">
            <a:extLst>
              <a:ext uri="{FF2B5EF4-FFF2-40B4-BE49-F238E27FC236}">
                <a16:creationId xmlns:a16="http://schemas.microsoft.com/office/drawing/2014/main" id="{7DAD93BD-91FC-4321-8DAB-1372FFEDFD7F}"/>
              </a:ext>
            </a:extLst>
          </p:cNvPr>
          <p:cNvPicPr>
            <a:picLocks noChangeAspect="1"/>
          </p:cNvPicPr>
          <p:nvPr/>
        </p:nvPicPr>
        <p:blipFill>
          <a:blip r:embed="rId6"/>
          <a:stretch>
            <a:fillRect/>
          </a:stretch>
        </p:blipFill>
        <p:spPr>
          <a:xfrm>
            <a:off x="8593472" y="4378404"/>
            <a:ext cx="3305496" cy="2210551"/>
          </a:xfrm>
          <a:prstGeom prst="rect">
            <a:avLst/>
          </a:prstGeom>
        </p:spPr>
      </p:pic>
      <p:pic>
        <p:nvPicPr>
          <p:cNvPr id="12" name="Image 11">
            <a:extLst>
              <a:ext uri="{FF2B5EF4-FFF2-40B4-BE49-F238E27FC236}">
                <a16:creationId xmlns:a16="http://schemas.microsoft.com/office/drawing/2014/main" id="{A82A9DD7-13AE-4B84-B6A7-92C8A1C865E3}"/>
              </a:ext>
            </a:extLst>
          </p:cNvPr>
          <p:cNvPicPr>
            <a:picLocks noChangeAspect="1"/>
          </p:cNvPicPr>
          <p:nvPr/>
        </p:nvPicPr>
        <p:blipFill>
          <a:blip r:embed="rId7"/>
          <a:stretch>
            <a:fillRect/>
          </a:stretch>
        </p:blipFill>
        <p:spPr>
          <a:xfrm>
            <a:off x="5169729" y="4290297"/>
            <a:ext cx="3445296" cy="2298658"/>
          </a:xfrm>
          <a:prstGeom prst="rect">
            <a:avLst/>
          </a:prstGeom>
        </p:spPr>
      </p:pic>
      <p:pic>
        <p:nvPicPr>
          <p:cNvPr id="14" name="Image 13">
            <a:extLst>
              <a:ext uri="{FF2B5EF4-FFF2-40B4-BE49-F238E27FC236}">
                <a16:creationId xmlns:a16="http://schemas.microsoft.com/office/drawing/2014/main" id="{580020BD-EF23-4E3A-81F3-D427F75C0012}"/>
              </a:ext>
            </a:extLst>
          </p:cNvPr>
          <p:cNvPicPr>
            <a:picLocks noChangeAspect="1"/>
          </p:cNvPicPr>
          <p:nvPr/>
        </p:nvPicPr>
        <p:blipFill>
          <a:blip r:embed="rId8"/>
          <a:stretch>
            <a:fillRect/>
          </a:stretch>
        </p:blipFill>
        <p:spPr>
          <a:xfrm>
            <a:off x="5158336" y="2505630"/>
            <a:ext cx="3445296" cy="1862613"/>
          </a:xfrm>
          <a:prstGeom prst="rect">
            <a:avLst/>
          </a:prstGeom>
        </p:spPr>
      </p:pic>
      <p:pic>
        <p:nvPicPr>
          <p:cNvPr id="16" name="Image 15">
            <a:extLst>
              <a:ext uri="{FF2B5EF4-FFF2-40B4-BE49-F238E27FC236}">
                <a16:creationId xmlns:a16="http://schemas.microsoft.com/office/drawing/2014/main" id="{AB89A493-A5EC-4E4E-AA74-C8BA5FB480E8}"/>
              </a:ext>
            </a:extLst>
          </p:cNvPr>
          <p:cNvPicPr>
            <a:picLocks noChangeAspect="1"/>
          </p:cNvPicPr>
          <p:nvPr/>
        </p:nvPicPr>
        <p:blipFill>
          <a:blip r:embed="rId9"/>
          <a:stretch>
            <a:fillRect/>
          </a:stretch>
        </p:blipFill>
        <p:spPr>
          <a:xfrm rot="5400000">
            <a:off x="5751196" y="827738"/>
            <a:ext cx="2282361" cy="1073423"/>
          </a:xfrm>
          <a:prstGeom prst="rect">
            <a:avLst/>
          </a:prstGeom>
        </p:spPr>
      </p:pic>
      <p:pic>
        <p:nvPicPr>
          <p:cNvPr id="18" name="Image 17">
            <a:extLst>
              <a:ext uri="{FF2B5EF4-FFF2-40B4-BE49-F238E27FC236}">
                <a16:creationId xmlns:a16="http://schemas.microsoft.com/office/drawing/2014/main" id="{CF7215DC-8E46-4887-BCA7-FC7B8D7CA0FE}"/>
              </a:ext>
            </a:extLst>
          </p:cNvPr>
          <p:cNvPicPr>
            <a:picLocks noChangeAspect="1"/>
          </p:cNvPicPr>
          <p:nvPr/>
        </p:nvPicPr>
        <p:blipFill>
          <a:blip r:embed="rId10"/>
          <a:stretch>
            <a:fillRect/>
          </a:stretch>
        </p:blipFill>
        <p:spPr>
          <a:xfrm>
            <a:off x="7221537" y="720963"/>
            <a:ext cx="1749743" cy="1588097"/>
          </a:xfrm>
          <a:prstGeom prst="rect">
            <a:avLst/>
          </a:prstGeom>
        </p:spPr>
      </p:pic>
      <p:pic>
        <p:nvPicPr>
          <p:cNvPr id="21" name="Image 20">
            <a:extLst>
              <a:ext uri="{FF2B5EF4-FFF2-40B4-BE49-F238E27FC236}">
                <a16:creationId xmlns:a16="http://schemas.microsoft.com/office/drawing/2014/main" id="{094FE3E1-E2D3-4350-A1EE-3B0BFA94AE39}"/>
              </a:ext>
            </a:extLst>
          </p:cNvPr>
          <p:cNvPicPr>
            <a:picLocks noChangeAspect="1"/>
          </p:cNvPicPr>
          <p:nvPr/>
        </p:nvPicPr>
        <p:blipFill>
          <a:blip r:embed="rId11"/>
          <a:stretch>
            <a:fillRect/>
          </a:stretch>
        </p:blipFill>
        <p:spPr>
          <a:xfrm>
            <a:off x="3152312" y="5561605"/>
            <a:ext cx="1950720" cy="1030224"/>
          </a:xfrm>
          <a:prstGeom prst="rect">
            <a:avLst/>
          </a:prstGeom>
        </p:spPr>
      </p:pic>
      <p:pic>
        <p:nvPicPr>
          <p:cNvPr id="4098" name="Picture 2" descr="AI Gahaku : A masterpiece from your photos.">
            <a:extLst>
              <a:ext uri="{FF2B5EF4-FFF2-40B4-BE49-F238E27FC236}">
                <a16:creationId xmlns:a16="http://schemas.microsoft.com/office/drawing/2014/main" id="{A6E7772A-8555-4F0A-BBA0-597F323221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3672" y="5036380"/>
            <a:ext cx="296227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ar Against The Machines: How AI Is Changing The Way We Make Music |  Telekom Electronic Beats">
            <a:extLst>
              <a:ext uri="{FF2B5EF4-FFF2-40B4-BE49-F238E27FC236}">
                <a16:creationId xmlns:a16="http://schemas.microsoft.com/office/drawing/2014/main" id="{F73D4427-3D35-4858-AC84-EC8A748341B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251" y="2344893"/>
            <a:ext cx="282892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17815"/>
      </p:ext>
    </p:extLst>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2272</Words>
  <Application>Microsoft Office PowerPoint</Application>
  <PresentationFormat>Grand écran</PresentationFormat>
  <Paragraphs>282</Paragraphs>
  <Slides>39</Slides>
  <Notes>39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39</vt:i4>
      </vt:variant>
    </vt:vector>
  </HeadingPairs>
  <TitlesOfParts>
    <vt:vector size="43" baseType="lpstr">
      <vt:lpstr>Corbel</vt:lpstr>
      <vt:lpstr>Calibri</vt:lpstr>
      <vt:lpstr>Arial</vt:lpstr>
      <vt:lpstr>Base</vt:lpstr>
      <vt:lpstr>Data Science and Machine Learning</vt:lpstr>
      <vt:lpstr>Data is: Big!</vt:lpstr>
      <vt:lpstr>If I have data, I will know :)</vt:lpstr>
      <vt:lpstr>Data Science is: making sense of Data</vt:lpstr>
      <vt:lpstr>Data Science is: multidisciplinary</vt:lpstr>
      <vt:lpstr>Data Science is: about the whole processing  pipeline to extract information out of data</vt:lpstr>
      <vt:lpstr>AI</vt:lpstr>
      <vt:lpstr>AI zoo</vt:lpstr>
      <vt:lpstr>Data Science Success</vt:lpstr>
      <vt:lpstr>Présentation PowerPoint</vt:lpstr>
      <vt:lpstr>Présentation PowerPoint</vt:lpstr>
      <vt:lpstr>Présentation PowerPoint</vt:lpstr>
      <vt:lpstr>Présentation PowerPoint</vt:lpstr>
      <vt:lpstr>Data Science Principals</vt:lpstr>
      <vt:lpstr>P1: Data Science is a process</vt:lpstr>
      <vt:lpstr>P1: Data Science is a process A simple workflow from a technical PoV</vt:lpstr>
      <vt:lpstr>P1: Data Science is a process A simple workflow</vt:lpstr>
      <vt:lpstr>P1: Data Science is a process A simple workflow</vt:lpstr>
      <vt:lpstr>P1: Data Science is a process A simple workflow</vt:lpstr>
      <vt:lpstr>P1: Data Science is a process A simple workflow</vt:lpstr>
      <vt:lpstr>P1: Data Science is a process A simple workflow</vt:lpstr>
      <vt:lpstr>P2: Machine learning is optimization</vt:lpstr>
      <vt:lpstr>P2: Machine learning is optimization</vt:lpstr>
      <vt:lpstr>P2: Generalizing</vt:lpstr>
      <vt:lpstr>P3: Data science needs to be evaluated  in the context of operation</vt:lpstr>
      <vt:lpstr>P4: Entities that are similar on some attributes  often are similar on unseen attributes</vt:lpstr>
      <vt:lpstr>P5: Correlation</vt:lpstr>
      <vt:lpstr>ML vs Stat</vt:lpstr>
      <vt:lpstr>ML terminology</vt:lpstr>
      <vt:lpstr>ML Terminology</vt:lpstr>
      <vt:lpstr>ML Terminology</vt:lpstr>
      <vt:lpstr>ML Terminology</vt:lpstr>
      <vt:lpstr>ML Terminology</vt:lpstr>
      <vt:lpstr>Data preparation problem</vt:lpstr>
      <vt:lpstr>Data preparation problem</vt:lpstr>
      <vt:lpstr>Data preparation problem</vt:lpstr>
      <vt:lpstr>Data preparation problem</vt:lpstr>
      <vt:lpstr>Data preparation problem</vt:lpstr>
      <vt:lpstr>Data preparation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Machine Learning</dc:title>
  <cp:lastModifiedBy>Ismail BERRADA</cp:lastModifiedBy>
  <cp:revision>38</cp:revision>
  <dcterms:modified xsi:type="dcterms:W3CDTF">2020-10-04T00:44:28Z</dcterms:modified>
</cp:coreProperties>
</file>